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77" r:id="rId2"/>
    <p:sldMasterId id="2147483814" r:id="rId3"/>
  </p:sldMasterIdLst>
  <p:notesMasterIdLst>
    <p:notesMasterId r:id="rId38"/>
  </p:notesMasterIdLst>
  <p:handoutMasterIdLst>
    <p:handoutMasterId r:id="rId39"/>
  </p:handoutMasterIdLst>
  <p:sldIdLst>
    <p:sldId id="711" r:id="rId4"/>
    <p:sldId id="817" r:id="rId5"/>
    <p:sldId id="401" r:id="rId6"/>
    <p:sldId id="713" r:id="rId7"/>
    <p:sldId id="816" r:id="rId8"/>
    <p:sldId id="754" r:id="rId9"/>
    <p:sldId id="755" r:id="rId10"/>
    <p:sldId id="800" r:id="rId11"/>
    <p:sldId id="801" r:id="rId12"/>
    <p:sldId id="810" r:id="rId13"/>
    <p:sldId id="752" r:id="rId14"/>
    <p:sldId id="753" r:id="rId15"/>
    <p:sldId id="814" r:id="rId16"/>
    <p:sldId id="799" r:id="rId17"/>
    <p:sldId id="803" r:id="rId18"/>
    <p:sldId id="788" r:id="rId19"/>
    <p:sldId id="675" r:id="rId20"/>
    <p:sldId id="761" r:id="rId21"/>
    <p:sldId id="806" r:id="rId22"/>
    <p:sldId id="789" r:id="rId23"/>
    <p:sldId id="769" r:id="rId24"/>
    <p:sldId id="767" r:id="rId25"/>
    <p:sldId id="770" r:id="rId26"/>
    <p:sldId id="790" r:id="rId27"/>
    <p:sldId id="791" r:id="rId28"/>
    <p:sldId id="792" r:id="rId29"/>
    <p:sldId id="793" r:id="rId30"/>
    <p:sldId id="725" r:id="rId31"/>
    <p:sldId id="815" r:id="rId32"/>
    <p:sldId id="726" r:id="rId33"/>
    <p:sldId id="809" r:id="rId34"/>
    <p:sldId id="783" r:id="rId35"/>
    <p:sldId id="777" r:id="rId36"/>
    <p:sldId id="795"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apositivas estándar" id="{684FFD18-B1B6-4267-B456-CB90AACD4B6C}">
          <p14:sldIdLst>
            <p14:sldId id="711"/>
            <p14:sldId id="817"/>
            <p14:sldId id="401"/>
            <p14:sldId id="713"/>
            <p14:sldId id="816"/>
            <p14:sldId id="754"/>
            <p14:sldId id="755"/>
            <p14:sldId id="800"/>
            <p14:sldId id="801"/>
            <p14:sldId id="810"/>
            <p14:sldId id="752"/>
            <p14:sldId id="753"/>
            <p14:sldId id="814"/>
            <p14:sldId id="799"/>
            <p14:sldId id="803"/>
            <p14:sldId id="788"/>
            <p14:sldId id="675"/>
            <p14:sldId id="761"/>
            <p14:sldId id="806"/>
            <p14:sldId id="789"/>
            <p14:sldId id="769"/>
            <p14:sldId id="767"/>
            <p14:sldId id="770"/>
            <p14:sldId id="790"/>
            <p14:sldId id="791"/>
            <p14:sldId id="792"/>
            <p14:sldId id="793"/>
            <p14:sldId id="725"/>
            <p14:sldId id="815"/>
            <p14:sldId id="726"/>
            <p14:sldId id="809"/>
            <p14:sldId id="783"/>
            <p14:sldId id="777"/>
            <p14:sldId id="7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Webster" initials="PW" lastIdx="2" clrIdx="0">
    <p:extLst>
      <p:ext uri="{19B8F6BF-5375-455C-9EA6-DF929625EA0E}">
        <p15:presenceInfo xmlns:p15="http://schemas.microsoft.com/office/powerpoint/2012/main" userId="843f4f53aed0359c" providerId="Windows Live"/>
      </p:ext>
    </p:extLst>
  </p:cmAuthor>
  <p:cmAuthor id="2" name="Catherine Ternes" initials="CT" lastIdx="14" clrIdx="1">
    <p:extLst>
      <p:ext uri="{19B8F6BF-5375-455C-9EA6-DF929625EA0E}">
        <p15:presenceInfo xmlns:p15="http://schemas.microsoft.com/office/powerpoint/2012/main" userId="S-1-5-21-1736596652-166536824-6498272-11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88E3A"/>
    <a:srgbClr val="DB6C27"/>
    <a:srgbClr val="009EC2"/>
    <a:srgbClr val="84C8DB"/>
    <a:srgbClr val="7299C6"/>
    <a:srgbClr val="FFFFFF"/>
    <a:srgbClr val="FFFFCC"/>
    <a:srgbClr val="8C9BA3"/>
    <a:srgbClr val="89C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3" autoAdjust="0"/>
    <p:restoredTop sz="83910" autoAdjust="0"/>
  </p:normalViewPr>
  <p:slideViewPr>
    <p:cSldViewPr>
      <p:cViewPr varScale="1">
        <p:scale>
          <a:sx n="80" d="100"/>
          <a:sy n="80" d="100"/>
        </p:scale>
        <p:origin x="108" y="438"/>
      </p:cViewPr>
      <p:guideLst>
        <p:guide orient="horz" pos="2160"/>
        <p:guide pos="2880"/>
      </p:guideLst>
    </p:cSldViewPr>
  </p:slideViewPr>
  <p:outlineViewPr>
    <p:cViewPr>
      <p:scale>
        <a:sx n="33" d="100"/>
        <a:sy n="33" d="100"/>
      </p:scale>
      <p:origin x="0" y="-28714"/>
    </p:cViewPr>
  </p:outlineViewPr>
  <p:notesTextViewPr>
    <p:cViewPr>
      <p:scale>
        <a:sx n="110" d="100"/>
        <a:sy n="110" d="100"/>
      </p:scale>
      <p:origin x="0" y="0"/>
    </p:cViewPr>
  </p:notesTextViewPr>
  <p:sorterViewPr>
    <p:cViewPr>
      <p:scale>
        <a:sx n="90" d="100"/>
        <a:sy n="90" d="100"/>
      </p:scale>
      <p:origin x="0" y="-17006"/>
    </p:cViewPr>
  </p:sorterViewPr>
  <p:notesViewPr>
    <p:cSldViewPr>
      <p:cViewPr varScale="1">
        <p:scale>
          <a:sx n="54" d="100"/>
          <a:sy n="54" d="100"/>
        </p:scale>
        <p:origin x="-3126"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8A707033-A0E0-4759-ADAC-1161B7FB67B2}" type="datetimeFigureOut">
              <a:rPr lang="en-US" smtClean="0"/>
              <a:pPr/>
              <a:t>3/25/2019</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C63B1086-748E-46C1-8069-EFDFF9CAE0CD}" type="slidenum">
              <a:rPr lang="en-US" smtClean="0"/>
              <a:pPr/>
              <a:t>‹#›</a:t>
            </a:fld>
            <a:endParaRPr lang="en-US" dirty="0"/>
          </a:p>
        </p:txBody>
      </p:sp>
    </p:spTree>
    <p:extLst>
      <p:ext uri="{BB962C8B-B14F-4D97-AF65-F5344CB8AC3E}">
        <p14:creationId xmlns:p14="http://schemas.microsoft.com/office/powerpoint/2010/main" val="354896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5BA1844E-6C16-4723-8187-651C32FF413A}" type="datetimeFigureOut">
              <a:rPr lang="en-US" smtClean="0"/>
              <a:pPr/>
              <a:t>3/25/2019</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6F119774-DF44-47D7-BF2E-8BA259A2822F}" type="slidenum">
              <a:rPr lang="en-US" smtClean="0"/>
              <a:pPr/>
              <a:t>‹#›</a:t>
            </a:fld>
            <a:endParaRPr lang="en-US" dirty="0"/>
          </a:p>
        </p:txBody>
      </p:sp>
    </p:spTree>
    <p:extLst>
      <p:ext uri="{BB962C8B-B14F-4D97-AF65-F5344CB8AC3E}">
        <p14:creationId xmlns:p14="http://schemas.microsoft.com/office/powerpoint/2010/main" val="347795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b="1" noProof="0" dirty="0"/>
              <a:t>Puntos Claves: </a:t>
            </a:r>
          </a:p>
          <a:p>
            <a:r>
              <a:rPr lang="es-419" b="0" noProof="0" dirty="0"/>
              <a:t>Bienvenidos y Agradecimiento. Repase el contenido de la sesión. </a:t>
            </a:r>
          </a:p>
          <a:p>
            <a:endParaRPr lang="es-419" noProof="0" dirty="0"/>
          </a:p>
          <a:p>
            <a:r>
              <a:rPr lang="es-419" b="1" noProof="0" dirty="0"/>
              <a:t>Guión</a:t>
            </a:r>
            <a:r>
              <a:rPr lang="es-419" noProof="0" dirty="0"/>
              <a:t> </a:t>
            </a:r>
            <a:r>
              <a:rPr lang="es-419" b="1" noProof="0" dirty="0"/>
              <a:t>(Todos los puntos del guión son sugerencias):</a:t>
            </a:r>
          </a:p>
          <a:p>
            <a:r>
              <a:rPr lang="es-419" noProof="0" dirty="0"/>
              <a:t>Gracias para esta presentación tan linda. Y gracias a USTEDES por darse el tiempo para aprender sobre el Conversation Project. Hay una hoja de inscripción que está circulando por la sala. Ayúdennos a firmarla por favor. </a:t>
            </a:r>
            <a:endParaRPr lang="es-419" baseline="0" noProof="0" dirty="0"/>
          </a:p>
          <a:p>
            <a:endParaRPr lang="es-419" baseline="0" noProof="0" dirty="0"/>
          </a:p>
          <a:p>
            <a:r>
              <a:rPr lang="es-419" baseline="0" noProof="0" dirty="0"/>
              <a:t>En los próximos (# de) minutos, vamos a hablar sobre un tema que la mayoría de la gente evita: vamos a pensar y hablar juntos sobre nuestros deseos para atención a nuestra salud al final de nuestras vidas. </a:t>
            </a:r>
          </a:p>
          <a:p>
            <a:endParaRPr lang="es-419" baseline="0" noProof="0" dirty="0"/>
          </a:p>
          <a:p>
            <a:r>
              <a:rPr lang="es-419" baseline="0" noProof="0" dirty="0"/>
              <a:t>Voy a presentar el Kit de Inicio del </a:t>
            </a:r>
            <a:r>
              <a:rPr lang="es-419" noProof="0" dirty="0"/>
              <a:t>Conversation Project</a:t>
            </a:r>
            <a:r>
              <a:rPr lang="es-419" baseline="0" noProof="0" dirty="0"/>
              <a:t>, el cual ha sido diseñado para ayudarle a </a:t>
            </a:r>
            <a:r>
              <a:rPr lang="es-419" i="1" baseline="0" noProof="0" dirty="0"/>
              <a:t>empezar </a:t>
            </a:r>
            <a:r>
              <a:rPr lang="es-419" i="0" baseline="0" noProof="0" dirty="0"/>
              <a:t>a tener una conversación con sus seres queridos. Espero que ustedes salgan de esta sesión con: </a:t>
            </a:r>
          </a:p>
          <a:p>
            <a:pPr marL="171450" indent="-171450">
              <a:buFontTx/>
              <a:buChar char="-"/>
            </a:pPr>
            <a:r>
              <a:rPr lang="es-419" i="0" baseline="0" noProof="0" dirty="0"/>
              <a:t>Menos ansiedad sobre cómo iniciar una conversación sobre lo que le importa a usted</a:t>
            </a:r>
          </a:p>
          <a:p>
            <a:pPr marL="171450" indent="-171450">
              <a:buFontTx/>
              <a:buChar char="-"/>
            </a:pPr>
            <a:r>
              <a:rPr lang="es-419" baseline="0" noProof="0" dirty="0"/>
              <a:t>Algunos consejos y herramientas para iniciar esta conversación</a:t>
            </a:r>
          </a:p>
          <a:p>
            <a:pPr marL="171450" indent="-171450">
              <a:buFontTx/>
              <a:buChar char="-"/>
            </a:pPr>
            <a:r>
              <a:rPr lang="es-419" baseline="0" noProof="0" dirty="0"/>
              <a:t>Un compromiso de expresar sus deseos y de involucrar a otros en expresar los suyos. </a:t>
            </a:r>
          </a:p>
          <a:p>
            <a:pPr marL="171450" indent="-171450">
              <a:buFontTx/>
              <a:buChar char="-"/>
            </a:pPr>
            <a:endParaRPr lang="es-419" baseline="0" noProof="0" dirty="0"/>
          </a:p>
          <a:p>
            <a:pPr marL="0" indent="0">
              <a:buFontTx/>
              <a:buNone/>
            </a:pPr>
            <a:r>
              <a:rPr lang="es-419" baseline="0" noProof="0" dirty="0"/>
              <a:t>(Si es una sesión de seguimiento, explique esto ahora y comparta las fechas ahora y al cierre de la sesión). </a:t>
            </a:r>
          </a:p>
          <a:p>
            <a:endParaRPr lang="es-419" noProof="0"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a:t>
            </a:fld>
            <a:endParaRPr lang="en-US" dirty="0"/>
          </a:p>
        </p:txBody>
      </p:sp>
    </p:spTree>
    <p:extLst>
      <p:ext uri="{BB962C8B-B14F-4D97-AF65-F5344CB8AC3E}">
        <p14:creationId xmlns:p14="http://schemas.microsoft.com/office/powerpoint/2010/main" val="365884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a:t>
            </a:r>
            <a:r>
              <a:rPr lang="es-419" dirty="0"/>
              <a:t>: </a:t>
            </a:r>
          </a:p>
          <a:p>
            <a:r>
              <a:rPr lang="es-419" dirty="0"/>
              <a:t>Y en California, el número este número es menor que 10%. De costa a costa, hay una oportunidad para mejorar. </a:t>
            </a:r>
          </a:p>
          <a:p>
            <a:endParaRPr lang="es-419"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10</a:t>
            </a:fld>
            <a:endParaRPr lang="en-US" dirty="0"/>
          </a:p>
        </p:txBody>
      </p:sp>
    </p:spTree>
    <p:extLst>
      <p:ext uri="{BB962C8B-B14F-4D97-AF65-F5344CB8AC3E}">
        <p14:creationId xmlns:p14="http://schemas.microsoft.com/office/powerpoint/2010/main" val="118307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a:t>
            </a:r>
            <a:r>
              <a:rPr lang="es-419" dirty="0"/>
              <a:t>: </a:t>
            </a:r>
          </a:p>
          <a:p>
            <a:r>
              <a:rPr lang="es-419" b="0" dirty="0"/>
              <a:t>En una encuesta que realizamos a nivel nacional, aprendimos que 92% de los adultos en Estados Unidos consideran que es importante tener conversaciones sobre la atención al final de la vida con sus seres queridos. ¿Quieren hacer ustedes una estimación sobre cuántos de nosotros estamos teniendo estas conversaciones en realidad?</a:t>
            </a: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1285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a:t>
            </a:r>
            <a:r>
              <a:rPr lang="es-419" sz="1200" b="1" kern="1200" dirty="0">
                <a:solidFill>
                  <a:schemeClr val="tx1"/>
                </a:solidFill>
                <a:effectLst/>
                <a:latin typeface="+mn-lt"/>
                <a:ea typeface="+mn-ea"/>
                <a:cs typeface="+mn-cs"/>
              </a:rPr>
              <a:t>: </a:t>
            </a:r>
          </a:p>
          <a:p>
            <a:r>
              <a:rPr lang="es-419" sz="1200" kern="1200" dirty="0">
                <a:solidFill>
                  <a:schemeClr val="tx1"/>
                </a:solidFill>
                <a:effectLst/>
                <a:latin typeface="+mn-lt"/>
                <a:ea typeface="+mn-ea"/>
                <a:cs typeface="+mn-cs"/>
              </a:rPr>
              <a:t>Sólo 32%... Aún cuando éste no es un porcentaje muy alto, nos sentimos motivados ya que esta estadística ha mejorado desde que realizamos nuestra primera encuesta hace 5 años.</a:t>
            </a:r>
          </a:p>
          <a:p>
            <a:endParaRPr lang="es-419" sz="1200" kern="1200" dirty="0">
              <a:solidFill>
                <a:schemeClr val="tx1"/>
              </a:solidFill>
              <a:effectLst/>
              <a:latin typeface="+mn-lt"/>
              <a:ea typeface="+mn-ea"/>
              <a:cs typeface="+mn-cs"/>
            </a:endParaRPr>
          </a:p>
          <a:p>
            <a:r>
              <a:rPr lang="es-419" sz="1200" kern="1200" dirty="0">
                <a:solidFill>
                  <a:schemeClr val="tx1"/>
                </a:solidFill>
                <a:effectLst/>
                <a:latin typeface="+mn-lt"/>
                <a:ea typeface="+mn-ea"/>
                <a:cs typeface="+mn-cs"/>
              </a:rPr>
              <a:t>Más y más, escuchamos que frecuentemente la diferencia entre lo que esperamos y lo que probablemente sucedería al final de la vida – la diferencia entre lo que llamaríamos una muerte buena o una muerte difícil o dura – es una conversación. </a:t>
            </a:r>
          </a:p>
          <a:p>
            <a:endParaRPr lang="es-419" sz="1200" kern="1200" dirty="0">
              <a:solidFill>
                <a:schemeClr val="tx1"/>
              </a:solidFill>
              <a:effectLst/>
              <a:latin typeface="+mn-lt"/>
              <a:ea typeface="+mn-ea"/>
              <a:cs typeface="+mn-cs"/>
            </a:endParaRPr>
          </a:p>
          <a:p>
            <a:r>
              <a:rPr lang="es-419" dirty="0"/>
              <a:t>*</a:t>
            </a:r>
            <a:r>
              <a:rPr lang="es-419" sz="1200" i="1" kern="1200" dirty="0">
                <a:solidFill>
                  <a:schemeClr val="tx1"/>
                </a:solidFill>
                <a:effectLst/>
                <a:latin typeface="+mn-lt"/>
                <a:ea typeface="+mn-ea"/>
                <a:cs typeface="+mn-cs"/>
              </a:rPr>
              <a:t>Estas estadísticas vienen de la Encuesta Nacional del </a:t>
            </a:r>
            <a:r>
              <a:rPr lang="es-419" sz="1200" i="1" kern="1200" dirty="0" err="1">
                <a:solidFill>
                  <a:schemeClr val="tx1"/>
                </a:solidFill>
                <a:effectLst/>
                <a:latin typeface="+mn-lt"/>
                <a:ea typeface="+mn-ea"/>
                <a:cs typeface="+mn-cs"/>
              </a:rPr>
              <a:t>Conversation</a:t>
            </a:r>
            <a:r>
              <a:rPr lang="es-419" sz="1200" i="1" kern="1200" dirty="0">
                <a:solidFill>
                  <a:schemeClr val="tx1"/>
                </a:solidFill>
                <a:effectLst/>
                <a:latin typeface="+mn-lt"/>
                <a:ea typeface="+mn-ea"/>
                <a:cs typeface="+mn-cs"/>
              </a:rPr>
              <a:t> Project (2018). </a:t>
            </a:r>
          </a:p>
          <a:p>
            <a:endParaRPr lang="es-419"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0401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a:t>
            </a:r>
            <a:r>
              <a:rPr lang="es-419" sz="1200" b="1" kern="1200" dirty="0">
                <a:solidFill>
                  <a:schemeClr val="tx1"/>
                </a:solidFill>
                <a:effectLst/>
                <a:latin typeface="+mn-lt"/>
                <a:ea typeface="+mn-ea"/>
                <a:cs typeface="+mn-cs"/>
              </a:rPr>
              <a:t>: </a:t>
            </a:r>
          </a:p>
          <a:p>
            <a:r>
              <a:rPr lang="es-419" sz="1200" kern="1200" dirty="0">
                <a:solidFill>
                  <a:schemeClr val="tx1"/>
                </a:solidFill>
                <a:effectLst/>
                <a:latin typeface="+mn-lt"/>
                <a:ea typeface="+mn-ea"/>
                <a:cs typeface="+mn-cs"/>
              </a:rPr>
              <a:t>Y aquí es una estadística alentadora. Aunque gente expresa ansiedad o reluctancia sobre empezando la conversación, tan pronto como se lo hacen, más que 50% dicen que sienten aliviados que finalmente están hablando sobre algo que les importa tanto. </a:t>
            </a:r>
          </a:p>
          <a:p>
            <a:endParaRPr lang="es-419" sz="1200" kern="1200" dirty="0">
              <a:solidFill>
                <a:schemeClr val="tx1"/>
              </a:solidFill>
              <a:effectLst/>
              <a:latin typeface="+mn-lt"/>
              <a:ea typeface="+mn-ea"/>
              <a:cs typeface="+mn-cs"/>
            </a:endParaRPr>
          </a:p>
          <a:p>
            <a:r>
              <a:rPr lang="es-419" sz="1200" kern="1200" dirty="0">
                <a:solidFill>
                  <a:schemeClr val="tx1"/>
                </a:solidFill>
                <a:effectLst/>
                <a:latin typeface="+mn-lt"/>
                <a:ea typeface="+mn-ea"/>
                <a:cs typeface="+mn-cs"/>
              </a:rPr>
              <a:t>Uno de nuestras metas – uno que creo que ustedes comparten – es para reducir la brecha entre la esperanza y la realidad. </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13</a:t>
            </a:fld>
            <a:endParaRPr lang="en-US" dirty="0"/>
          </a:p>
        </p:txBody>
      </p:sp>
    </p:spTree>
    <p:extLst>
      <p:ext uri="{BB962C8B-B14F-4D97-AF65-F5344CB8AC3E}">
        <p14:creationId xmlns:p14="http://schemas.microsoft.com/office/powerpoint/2010/main" val="151058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a:t>
            </a:r>
            <a:r>
              <a:rPr lang="es-419" b="1" dirty="0"/>
              <a:t>: </a:t>
            </a:r>
          </a:p>
          <a:p>
            <a:r>
              <a:rPr lang="es-419" b="0" dirty="0"/>
              <a:t>Y una última meta es tener una vida buena desde el inicio hasta el final!</a:t>
            </a:r>
          </a:p>
          <a:p>
            <a:br>
              <a:rPr lang="es-419" b="0" dirty="0"/>
            </a:br>
            <a:r>
              <a:rPr lang="es-419" b="0" dirty="0"/>
              <a:t>Creemos que, juntos, podemos transformar la forma en que morimos en los Estados Unidos – una conversación a la vez. </a:t>
            </a:r>
          </a:p>
          <a:p>
            <a:endParaRPr lang="es-419" b="1"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14</a:t>
            </a:fld>
            <a:endParaRPr lang="en-US" dirty="0"/>
          </a:p>
        </p:txBody>
      </p:sp>
    </p:spTree>
    <p:extLst>
      <p:ext uri="{BB962C8B-B14F-4D97-AF65-F5344CB8AC3E}">
        <p14:creationId xmlns:p14="http://schemas.microsoft.com/office/powerpoint/2010/main" val="70339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b="1" noProof="0" dirty="0"/>
              <a:t>Guión</a:t>
            </a:r>
            <a:r>
              <a:rPr lang="es-419" b="1" dirty="0"/>
              <a:t>/Apuntes: </a:t>
            </a:r>
          </a:p>
          <a:p>
            <a:r>
              <a:rPr lang="es-419" b="0" dirty="0"/>
              <a:t>Estamos trabajando para crear una cultura transformacional a través de un modelo de doble hélice – influyendo la atención desde dos direcciones. A través de la promoción de conocimiento público y el involucramiento activo de comunidades y nuestro trabajo en sistemas de salud, estamos promoviendo una transición de conversaciones alrededor de “qué me ha </a:t>
            </a:r>
            <a:r>
              <a:rPr lang="es-419" b="1" dirty="0"/>
              <a:t>pasado</a:t>
            </a:r>
            <a:r>
              <a:rPr lang="es-419" b="0" dirty="0"/>
              <a:t> a mí” a conversaciones con mayor énfasis en “qué me </a:t>
            </a:r>
            <a:r>
              <a:rPr lang="es-419" b="1" dirty="0"/>
              <a:t>importa</a:t>
            </a:r>
            <a:r>
              <a:rPr lang="es-419" b="0" dirty="0"/>
              <a:t> a mí”… Conversaciones sobre nuestros valores, creencias, y sobre lo que hace que la vida tenga valor son conversaciones que podemos tener más fácilmente y con menos miedo. Mientras que las conversaciones sobre si a alguien le gustaría ser resucitado, intubado (puesto en un ventilador o respirador) o alimentado artificialmente pueden generar angustia y ser más complejas. Éstas consisten en tomar decisiones que un día puede ser que tendríamos que tomar con un equipo de atención médica. Y estas decisiones pueden estar basadas en lo qué me IMPORTA a mí. </a:t>
            </a:r>
          </a:p>
          <a:p>
            <a:endParaRPr lang="es-419" b="0" dirty="0"/>
          </a:p>
          <a:p>
            <a:r>
              <a:rPr lang="es-419" b="0" dirty="0"/>
              <a:t>El punto clave aquí es la necesidad de documentar lo que importa para las personas y compartirlo con aquellas personas que tal vez – un día – tendrían que tomar decisiones críticas por nosotros en el case de que nosotros no pudiéramos tomarlas o expresarlas por nosotros mismos. </a:t>
            </a:r>
          </a:p>
          <a:p>
            <a:endParaRPr lang="es-419" b="1" dirty="0"/>
          </a:p>
          <a:p>
            <a:endParaRPr lang="es-419"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506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419" b="1" noProof="0" dirty="0"/>
              <a:t>Guión</a:t>
            </a:r>
            <a:r>
              <a:rPr lang="es-419" b="1" dirty="0"/>
              <a:t>:</a:t>
            </a:r>
            <a:r>
              <a:rPr lang="es-419" dirty="0"/>
              <a:t> </a:t>
            </a:r>
          </a:p>
          <a:p>
            <a:r>
              <a:rPr lang="es-419" dirty="0"/>
              <a:t>Y debemos tener estas conversaciones mejor pronto que tarde. Es importante tener estas conversaciones en un ambiente familiar (ej. En su hogar, durante una comida, dando un paseo, en su iglesia) y no esperar hasta que haya una crisis médica en la UCI. Y estas conversaciones tienen a lo largo de todo el espectro, del bienestar a la enfermedad. No somos demasiados jóvenes y no somos demasiados saludables para empezar a tener la Conversación. </a:t>
            </a:r>
          </a:p>
          <a:p>
            <a:endParaRPr lang="es-419" dirty="0"/>
          </a:p>
          <a:p>
            <a:r>
              <a:rPr lang="es-419" b="1" dirty="0"/>
              <a:t>Apunte</a:t>
            </a:r>
            <a:r>
              <a:rPr lang="es-419" dirty="0"/>
              <a:t>: </a:t>
            </a:r>
          </a:p>
          <a:p>
            <a:r>
              <a:rPr lang="es-419" b="0" dirty="0"/>
              <a:t>Este diagrama fue desarrollado por la Fundación Cambia Health, un patrocinador clave del Conversation Project. Es una representación visual de todo el espectro, mostrando cómo tener la conversación en tres etapas distintas de la vida. </a:t>
            </a:r>
          </a:p>
          <a:p>
            <a:endParaRPr lang="es-419" b="0" dirty="0"/>
          </a:p>
          <a:p>
            <a:r>
              <a:rPr lang="es-419" b="0" dirty="0"/>
              <a:t>Expresar sus deseos en una etapa temprana: tener una conversación y documentar sus deseos. </a:t>
            </a:r>
          </a:p>
          <a:p>
            <a:endParaRPr lang="es-419" b="0" dirty="0"/>
          </a:p>
          <a:p>
            <a:r>
              <a:rPr lang="es-419" b="0" dirty="0"/>
              <a:t>Más tarde, esperamos tener deseos repetidos en los sistemas de salud: Los deseos documentados deben ser accesibles al sistema para asegurar que el plan de cuidado respeta los deseos de cada persona. Cabe destacar que es importante documentar sus deseos, pero es aún más importante que estos sean surjan de una conversación. Escuchamos historias de documentos que han sido guardados en cajones o cajas de depósito seguras, de las cuales nadie sabe que existen. O documentos viejos que involucraron a un miembro de la familia pero sobre los cuales ningún otro miembro de la familia fue avisado. Las conversaciones son un componente clave de la planificación anticipada de la atención – con seres queridos o proveedores de salud. </a:t>
            </a:r>
          </a:p>
          <a:p>
            <a:endParaRPr lang="es-419" b="0" dirty="0"/>
          </a:p>
          <a:p>
            <a:r>
              <a:rPr lang="es-419" b="0" dirty="0"/>
              <a:t>Estamos intentando estructurar el tiempo desde que se tiene la conversación hasta cuando los deseos deben ser cumplidos y respetados. </a:t>
            </a:r>
          </a:p>
          <a:p>
            <a:endParaRPr lang="es-419" b="0" dirty="0"/>
          </a:p>
          <a:p>
            <a:r>
              <a:rPr lang="es-419" b="0" i="1" dirty="0"/>
              <a:t>Es un diagrama lindo que usted puede utilizar si prefiere. </a:t>
            </a:r>
            <a:r>
              <a:rPr lang="es-419" b="0" dirty="0"/>
              <a:t> </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16</a:t>
            </a:fld>
            <a:endParaRPr lang="en-US" dirty="0"/>
          </a:p>
        </p:txBody>
      </p:sp>
    </p:spTree>
    <p:extLst>
      <p:ext uri="{BB962C8B-B14F-4D97-AF65-F5344CB8AC3E}">
        <p14:creationId xmlns:p14="http://schemas.microsoft.com/office/powerpoint/2010/main" val="15244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00" b="1" baseline="0" dirty="0">
                <a:latin typeface="Franklin Gothic Book" charset="0"/>
              </a:rPr>
              <a:t>Punto clave</a:t>
            </a:r>
            <a:r>
              <a:rPr lang="es-419" sz="1200" baseline="0" dirty="0">
                <a:latin typeface="Franklin Gothic Book" charset="0"/>
              </a:rPr>
              <a:t>: </a:t>
            </a:r>
          </a:p>
          <a:p>
            <a:r>
              <a:rPr lang="es-419" sz="1200" baseline="0" dirty="0">
                <a:latin typeface="Franklin Gothic Book" charset="0"/>
              </a:rPr>
              <a:t>Presentar el sitio de web de TCP y los recursos que se puede descargar del sitio de manera gratuita. </a:t>
            </a:r>
          </a:p>
          <a:p>
            <a:endParaRPr lang="es-419" sz="1200" baseline="0" dirty="0">
              <a:latin typeface="Franklin Gothic Book" charset="0"/>
            </a:endParaRPr>
          </a:p>
          <a:p>
            <a:r>
              <a:rPr lang="es-419" b="1" noProof="0" dirty="0"/>
              <a:t>Guión</a:t>
            </a:r>
            <a:r>
              <a:rPr lang="es-419" sz="1200" baseline="0" dirty="0">
                <a:latin typeface="Franklin Gothic Book" charset="0"/>
              </a:rPr>
              <a:t>: </a:t>
            </a:r>
          </a:p>
          <a:p>
            <a:r>
              <a:rPr lang="es-419" sz="1200" baseline="0" dirty="0">
                <a:latin typeface="Franklin Gothic Book" charset="0"/>
              </a:rPr>
              <a:t>Entonces, queremos tener estas conversaciones… pero algo se interpone en nuestro camino. Escuchamos que las personas no quieren hacer sentir mal a sus seres queridos al mencionar sus deseos… y también sabemos que las personas se sentirán aliviadas si empiecen a hablar. Generalmente, la gente no sabe cómo inicar la conversación – o de qué y cómo se debe hablar. </a:t>
            </a:r>
          </a:p>
          <a:p>
            <a:endParaRPr lang="es-419" sz="1200" baseline="0" dirty="0">
              <a:latin typeface="Franklin Gothic Book"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FA1DC69-3416-4D3A-BC1F-C181FE390A88}" type="slidenum">
              <a:rPr lang="en-US" sz="1200">
                <a:solidFill>
                  <a:prstClr val="black"/>
                </a:solidFill>
              </a:rPr>
              <a:pPr eaLnBrk="1" hangingPunct="1"/>
              <a:t>17</a:t>
            </a:fld>
            <a:endParaRPr lang="en-US" sz="1200" dirty="0">
              <a:solidFill>
                <a:prstClr val="black"/>
              </a:solidFill>
            </a:endParaRPr>
          </a:p>
        </p:txBody>
      </p:sp>
    </p:spTree>
    <p:extLst>
      <p:ext uri="{BB962C8B-B14F-4D97-AF65-F5344CB8AC3E}">
        <p14:creationId xmlns:p14="http://schemas.microsoft.com/office/powerpoint/2010/main" val="348302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ormAutofit/>
          </a:bodyPr>
          <a:lstStyle/>
          <a:p>
            <a:pPr>
              <a:spcBef>
                <a:spcPct val="0"/>
              </a:spcBef>
            </a:pPr>
            <a:r>
              <a:rPr lang="es-419" b="1" noProof="0" dirty="0"/>
              <a:t>Guión</a:t>
            </a:r>
            <a:r>
              <a:rPr lang="es-419" b="1" dirty="0"/>
              <a:t>: </a:t>
            </a:r>
          </a:p>
          <a:p>
            <a:pPr>
              <a:spcBef>
                <a:spcPct val="0"/>
              </a:spcBef>
            </a:pPr>
            <a:r>
              <a:rPr lang="es-419" dirty="0"/>
              <a:t>Es por eso que creamos nuestros Kits de inicio, que están disponibles de manera gratuita.</a:t>
            </a:r>
          </a:p>
          <a:p>
            <a:pPr>
              <a:spcBef>
                <a:spcPct val="0"/>
              </a:spcBef>
            </a:pPr>
            <a:endParaRPr lang="es-419" dirty="0"/>
          </a:p>
          <a:p>
            <a:pPr>
              <a:spcBef>
                <a:spcPct val="0"/>
              </a:spcBef>
            </a:pPr>
            <a:r>
              <a:rPr lang="es-419" dirty="0"/>
              <a:t>Además del Kit de inicio principal, tenemos guías sobre cómo hablar cuando un ser querido tiene la enfermedad de Alzheimer u otra forma de demencia, una sobre cómo elegir un agente de atención médica, una sobre cómo hablar con su médico, y una más sobre cómo hablar con un niño con una enfermedad grave. </a:t>
            </a:r>
          </a:p>
          <a:p>
            <a:pPr>
              <a:spcBef>
                <a:spcPct val="0"/>
              </a:spcBef>
            </a:pPr>
            <a:endParaRPr lang="es-419" dirty="0"/>
          </a:p>
          <a:p>
            <a:pPr>
              <a:spcBef>
                <a:spcPct val="0"/>
              </a:spcBef>
            </a:pPr>
            <a:r>
              <a:rPr lang="es-419" dirty="0"/>
              <a:t>Puede acceder a estos recursos en nuestro sitio de web, theconversationproject.org </a:t>
            </a:r>
          </a:p>
          <a:p>
            <a:pPr>
              <a:spcBef>
                <a:spcPct val="0"/>
              </a:spcBef>
            </a:pPr>
            <a:endParaRPr lang="es-419" dirty="0"/>
          </a:p>
          <a:p>
            <a:pPr>
              <a:spcBef>
                <a:spcPct val="0"/>
              </a:spcBef>
            </a:pPr>
            <a:r>
              <a:rPr lang="es-419" dirty="0"/>
              <a:t>Las guías están disponibles en varios idiomas. </a:t>
            </a:r>
          </a:p>
        </p:txBody>
      </p:sp>
      <p:sp>
        <p:nvSpPr>
          <p:cNvPr id="39940"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650EC0F8-874D-4D57-9BD4-5CD84D0CFB29}" type="slidenum">
              <a:rPr lang="en-US" sz="1200">
                <a:solidFill>
                  <a:prstClr val="black"/>
                </a:solidFill>
                <a:latin typeface="Calibri" charset="0"/>
              </a:rPr>
              <a:pPr algn="r" eaLnBrk="1" hangingPunct="1"/>
              <a:t>18</a:t>
            </a:fld>
            <a:endParaRPr lang="en-US" sz="1200">
              <a:solidFill>
                <a:prstClr val="black"/>
              </a:solidFill>
              <a:latin typeface="Calibri" charset="0"/>
            </a:endParaRPr>
          </a:p>
        </p:txBody>
      </p:sp>
    </p:spTree>
    <p:extLst>
      <p:ext uri="{BB962C8B-B14F-4D97-AF65-F5344CB8AC3E}">
        <p14:creationId xmlns:p14="http://schemas.microsoft.com/office/powerpoint/2010/main" val="417512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b="1" dirty="0"/>
              <a:t>Puntos claves: </a:t>
            </a:r>
          </a:p>
          <a:p>
            <a:r>
              <a:rPr lang="es-419" b="0" dirty="0"/>
              <a:t>Simula la Conversación. Es importante camina el camino – no solamente predicar con el ejemplo. Algunas veces damos consejos que no hemos seguido nosotros mismos. Es importante hacer este trabajo por sí mismo antes de pedir a alguien más que lo haga. </a:t>
            </a:r>
          </a:p>
          <a:p>
            <a:endParaRPr lang="es-419" dirty="0"/>
          </a:p>
          <a:p>
            <a:r>
              <a:rPr lang="es-419" b="1" noProof="0" dirty="0"/>
              <a:t>Guión</a:t>
            </a:r>
            <a:r>
              <a:rPr lang="es-419" b="1" dirty="0"/>
              <a:t>: </a:t>
            </a:r>
          </a:p>
          <a:p>
            <a:r>
              <a:rPr lang="es-419" dirty="0"/>
              <a:t>Llegamos al taller de hoy con una variedad de perspectivas sobre quién esperamos que tenga “La Conversación.” Y estamos aquí para sugerir que “La Conversación empieza con USTED mismo!”. Nuestros pensamientos y sentimientos, creencias y deseos tal vez no son tan fáciles de articular cuando alguien pregunta “¿Cuáles son sus preferencias para su atención médica al final de la vida?” Aunque nuestras intenciones son buenas, no deberíamos preguntar a alguien MÁS cuáles son sus deseos si nosotros mismos no hemos tomado el tiempo para explicar NUESTROS propios deseos. Si empezamos por reflexionar sobre nuestros propios deseos, aprenderemos más sobre los desafíos – y las oportunidades y bendiciones – que vienen con la Conversación. !Empecemos! </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19</a:t>
            </a:fld>
            <a:endParaRPr lang="en-US" dirty="0"/>
          </a:p>
        </p:txBody>
      </p:sp>
    </p:spTree>
    <p:extLst>
      <p:ext uri="{BB962C8B-B14F-4D97-AF65-F5344CB8AC3E}">
        <p14:creationId xmlns:p14="http://schemas.microsoft.com/office/powerpoint/2010/main" val="269552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b="1" noProof="0" dirty="0"/>
              <a:t>Punto Clave: </a:t>
            </a:r>
          </a:p>
          <a:p>
            <a:r>
              <a:rPr lang="es-419" b="0" noProof="0" dirty="0"/>
              <a:t>Muestre a la gente quién es y por qué usted está motivado por compartir el Conversation Project.</a:t>
            </a:r>
            <a:endParaRPr lang="es-419"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8DC1-C69F-4FD8-8106-C31C93781D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05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419" b="1" noProof="0" dirty="0"/>
              <a:t>Puntos claves:</a:t>
            </a:r>
            <a:r>
              <a:rPr lang="es-419" baseline="0" noProof="0" dirty="0"/>
              <a:t> </a:t>
            </a:r>
          </a:p>
          <a:p>
            <a:r>
              <a:rPr lang="es-419" baseline="0" noProof="0" dirty="0"/>
              <a:t>“Poniendo la mesa” – una imagen cómoda para normalizar la conversación. Y tiene que ser normal. </a:t>
            </a:r>
          </a:p>
          <a:p>
            <a:endParaRPr lang="es-419" baseline="0" noProof="0" dirty="0"/>
          </a:p>
          <a:p>
            <a:r>
              <a:rPr lang="es-419" b="1" baseline="0" noProof="0" dirty="0"/>
              <a:t>Consejo</a:t>
            </a:r>
            <a:r>
              <a:rPr lang="es-419" baseline="0" noProof="0" dirty="0"/>
              <a:t>: </a:t>
            </a:r>
          </a:p>
          <a:p>
            <a:r>
              <a:rPr lang="es-419" baseline="0" noProof="0" dirty="0"/>
              <a:t>Cuando usted habla con grupos de profesionales, recuérdeles que esta conversación además de ayudarle a mejorar la atención a sus pacientes, es una oportunidad para que ellos para desarrollen la capacidad de tener esta conversación con sus propios familias, amigos, y médicos. </a:t>
            </a:r>
          </a:p>
          <a:p>
            <a:endParaRPr lang="es-419" baseline="0" noProof="0" dirty="0"/>
          </a:p>
          <a:p>
            <a:r>
              <a:rPr lang="es-419" b="1" baseline="0" noProof="0" dirty="0"/>
              <a:t>Apuntes</a:t>
            </a:r>
            <a:r>
              <a:rPr lang="es-419" baseline="0" noProof="0" dirty="0"/>
              <a:t>: </a:t>
            </a:r>
          </a:p>
          <a:p>
            <a:r>
              <a:rPr lang="es-419" baseline="0" noProof="0" dirty="0"/>
              <a:t>Mientras las personas podrían desarrollar normas de confidencialidad, también fomentamos que las personas utilicen lo que escuchen y aprendan hoy y lo compartan ampliamente (por ejemplo, teniendo la conversación). Sólo pedimos que no compartan información confidencial (“María dijo que en su familia…” contra “Yo escuché lo importante que es hablar con todos en nuestra familia para asegurar todos conocemos nuestros deseos para el final de la vida.”) </a:t>
            </a:r>
          </a:p>
          <a:p>
            <a:endParaRPr lang="es-419" baseline="0" noProof="0" dirty="0"/>
          </a:p>
          <a:p>
            <a:r>
              <a:rPr lang="es-419" baseline="0" noProof="0" dirty="0"/>
              <a:t>También nos hemos dado cuenta que es más fácil tener esta conversación por primera vez con un desconocido antes de tenerla con una persona cercana, por lo cual sugerimos no empezar con su pareja o algún otro miembro de la familia. Finalmente, por favor aségurase que todos los participantes son voluntarios. Si sostiene esta conversación en un ambiente laboral, ésta no debe ser forzada. El silencio también es una forma válida de participación – algunas personas podrían no sentirse cómodas compartiendo sus preferencias y preferirían sólo observar. Esto está bien. </a:t>
            </a:r>
          </a:p>
          <a:p>
            <a:endParaRPr lang="es-419" baseline="0" noProof="0" dirty="0"/>
          </a:p>
          <a:p>
            <a:r>
              <a:rPr lang="es-419" b="1" baseline="0" noProof="0" dirty="0"/>
              <a:t>Guión</a:t>
            </a:r>
            <a:r>
              <a:rPr lang="es-419" baseline="0" noProof="0" dirty="0"/>
              <a:t>: </a:t>
            </a:r>
          </a:p>
          <a:p>
            <a:r>
              <a:rPr lang="es-419" baseline="0" noProof="0" dirty="0"/>
              <a:t>Mientras empiezan a utilizar el Kit para iniciar la Conversación, por favor mantengan un par de cosas en mente. Cuando están respondiendo a cualquier pregunta sobre si mismos, intenten dar respuestas reales, es decir, responda con base en dónde está usted ahora – en su salud mental y física. Empezaremos pidiendo a las personas que escriban una reflexión personal. Después, pedirá a las personas que compartan su reflexión con alguien en su mesa (y para el propósito de hoy, sugerimos que hablen con alguien que NO sea su esposo, pareja, o miembro de familia). Después, escucharemos del grupo entero para que todos aprendamos </a:t>
            </a:r>
            <a:r>
              <a:rPr lang="es-419" i="1" baseline="0" noProof="0" dirty="0"/>
              <a:t>(Entonces, repase las normas en la diapositiva). </a:t>
            </a:r>
          </a:p>
          <a:p>
            <a:endParaRPr lang="es-419" baseline="0" noProof="0" dirty="0"/>
          </a:p>
          <a:p>
            <a:endParaRPr lang="es-419" baseline="0" noProof="0"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20</a:t>
            </a:fld>
            <a:endParaRPr lang="en-US" dirty="0"/>
          </a:p>
        </p:txBody>
      </p:sp>
    </p:spTree>
    <p:extLst>
      <p:ext uri="{BB962C8B-B14F-4D97-AF65-F5344CB8AC3E}">
        <p14:creationId xmlns:p14="http://schemas.microsoft.com/office/powerpoint/2010/main" val="1006372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419" b="1" baseline="0" noProof="0" dirty="0"/>
              <a:t>Consejo</a:t>
            </a:r>
            <a:r>
              <a:rPr lang="es-419" dirty="0"/>
              <a:t>:</a:t>
            </a:r>
          </a:p>
          <a:p>
            <a:pPr marL="0" marR="0" lvl="0" indent="0" algn="l" defTabSz="914400" rtl="0" eaLnBrk="1" fontAlgn="auto" latinLnBrk="0" hangingPunct="1">
              <a:lnSpc>
                <a:spcPct val="100000"/>
              </a:lnSpc>
              <a:spcBef>
                <a:spcPct val="0"/>
              </a:spcBef>
              <a:spcAft>
                <a:spcPts val="0"/>
              </a:spcAft>
              <a:buClrTx/>
              <a:buSzTx/>
              <a:buFontTx/>
              <a:buNone/>
              <a:tabLst/>
              <a:defRPr/>
            </a:pPr>
            <a:r>
              <a:rPr lang="es-419" dirty="0"/>
              <a:t>Hemos encontrado que observar a otras personas utilizando algunas partes del Kit de Inicio puede darles ideas sobre cómo iniciar la Conversación al salir de la sesión en lugar de sólo pedirle a las personas que lo hagan.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s-419" dirty="0"/>
              <a:t>Pedir a la organización sede que imprima suficientes Kits de Inicio para que la gente pueda acceder a los mismos.</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s-419" dirty="0"/>
              <a:t>Recordar a las personas que pueden hacer anotaciones en todas las partes del Kit y que siempre se se pueden imprimir más copias sin pagar. Tener lápices y bolígrafos a la mano.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s-419" dirty="0"/>
              <a:t>Un facilitador del equipo invita a las personas a cerrar sus ojos y completar la oración modelo en silencio en sus mentes antes de escribir en el Kit – una meditación breve (1-2 minutos) para permitir a la gente a relajarse y concentrarse en el ejercicio.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419" b="1" baseline="0" dirty="0"/>
          </a:p>
          <a:p>
            <a:r>
              <a:rPr lang="es-419" b="1" noProof="0" dirty="0"/>
              <a:t>Guión</a:t>
            </a:r>
            <a:r>
              <a:rPr lang="es-419" b="1" dirty="0"/>
              <a:t>: </a:t>
            </a:r>
          </a:p>
          <a:p>
            <a:r>
              <a:rPr lang="es-419" sz="1200" b="0" kern="1200" dirty="0">
                <a:solidFill>
                  <a:schemeClr val="tx1"/>
                </a:solidFill>
                <a:effectLst/>
                <a:latin typeface="+mn-lt"/>
                <a:ea typeface="+mn-ea"/>
                <a:cs typeface="+mn-cs"/>
              </a:rPr>
              <a:t>Entonces, dejando sus bolígrafos y papeles por un momento, los invito a cerrar sus ojos para este ejercicio si se sientes cómodos de hacerlo… Sientan su cuerpo sentando en la silla… sus pies en el piso… respiren produnfamente… y exhalen… Esta es una señal a sí mismo que este tiempo es para usted.</a:t>
            </a:r>
          </a:p>
          <a:p>
            <a:endParaRPr lang="es-419" sz="1200" b="0" kern="1200" dirty="0">
              <a:solidFill>
                <a:schemeClr val="tx1"/>
              </a:solidFill>
              <a:effectLst/>
              <a:latin typeface="+mn-lt"/>
              <a:ea typeface="+mn-ea"/>
              <a:cs typeface="+mn-cs"/>
            </a:endParaRPr>
          </a:p>
          <a:p>
            <a:r>
              <a:rPr lang="es-419" sz="1200" b="0" kern="1200" dirty="0">
                <a:solidFill>
                  <a:schemeClr val="tx1"/>
                </a:solidFill>
                <a:effectLst/>
                <a:latin typeface="+mn-lt"/>
                <a:ea typeface="+mn-ea"/>
                <a:cs typeface="+mn-cs"/>
              </a:rPr>
              <a:t>Y ahora, en el silencio de su propio corazón y mente, complete la siguiente oración: </a:t>
            </a:r>
          </a:p>
          <a:p>
            <a:r>
              <a:rPr lang="es-419" sz="1200" b="0" i="1" kern="1200" dirty="0">
                <a:solidFill>
                  <a:schemeClr val="tx1"/>
                </a:solidFill>
                <a:effectLst/>
                <a:latin typeface="+mn-lt"/>
                <a:ea typeface="+mn-ea"/>
                <a:cs typeface="+mn-cs"/>
              </a:rPr>
              <a:t>Cuando yo pienso en el final de mi vida, lo que a mí me importa es.. </a:t>
            </a:r>
            <a:r>
              <a:rPr lang="es-419" sz="1200" b="0" i="0" kern="1200" dirty="0">
                <a:solidFill>
                  <a:schemeClr val="tx1"/>
                </a:solidFill>
                <a:effectLst/>
                <a:latin typeface="+mn-lt"/>
                <a:ea typeface="+mn-ea"/>
                <a:cs typeface="+mn-cs"/>
              </a:rPr>
              <a:t>(Tome una pausa y deje a la gente reflexionar. Usted podría repetir la oración lentamente y después tomar otra pausa por un minuto entero, diciendo, “Tome un minuto para reflexionar en esto..”)</a:t>
            </a:r>
          </a:p>
          <a:p>
            <a:endParaRPr lang="es-419" sz="1200" b="0" i="0" kern="1200" dirty="0">
              <a:solidFill>
                <a:schemeClr val="tx1"/>
              </a:solidFill>
              <a:effectLst/>
              <a:latin typeface="+mn-lt"/>
              <a:ea typeface="+mn-ea"/>
              <a:cs typeface="+mn-cs"/>
            </a:endParaRPr>
          </a:p>
          <a:p>
            <a:r>
              <a:rPr lang="es-419" sz="1200" b="0" i="0" kern="1200" dirty="0">
                <a:solidFill>
                  <a:schemeClr val="tx1"/>
                </a:solidFill>
                <a:effectLst/>
                <a:latin typeface="+mn-lt"/>
                <a:ea typeface="+mn-ea"/>
                <a:cs typeface="+mn-cs"/>
              </a:rPr>
              <a:t>Entonces: </a:t>
            </a:r>
          </a:p>
          <a:p>
            <a:r>
              <a:rPr lang="es-419" sz="1200" b="0" i="0" kern="1200" dirty="0">
                <a:solidFill>
                  <a:schemeClr val="tx1"/>
                </a:solidFill>
                <a:effectLst/>
                <a:latin typeface="+mn-lt"/>
                <a:ea typeface="+mn-ea"/>
                <a:cs typeface="+mn-cs"/>
              </a:rPr>
              <a:t>Gracias. Suavemente abran sus ojos y por favor abran su Kit de Inicio en la página [</a:t>
            </a:r>
            <a:r>
              <a:rPr lang="es-419" sz="1200" b="1" i="0" kern="1200" dirty="0">
                <a:solidFill>
                  <a:schemeClr val="tx1"/>
                </a:solidFill>
                <a:effectLst/>
                <a:latin typeface="+mn-lt"/>
                <a:ea typeface="+mn-ea"/>
                <a:cs typeface="+mn-cs"/>
              </a:rPr>
              <a:t>INSERTAR AQUÍ] </a:t>
            </a:r>
            <a:r>
              <a:rPr lang="es-419" sz="1200" b="0" i="0" kern="1200" dirty="0">
                <a:solidFill>
                  <a:schemeClr val="tx1"/>
                </a:solidFill>
                <a:effectLst/>
                <a:latin typeface="+mn-lt"/>
                <a:ea typeface="+mn-ea"/>
                <a:cs typeface="+mn-cs"/>
              </a:rPr>
              <a:t>y tomen 2 minutos para escribir lo que sucedió: puntos o apuntes, frases breves u oraciones competas. Su meta es transferir lo que estaba en su mente o corazón y escribir las palabras en la página de manera que este mejor preparado para articular Lo Que le Importa a Usted </a:t>
            </a:r>
            <a:r>
              <a:rPr lang="es-419" sz="1200" b="0" i="1" u="sng" kern="1200" dirty="0">
                <a:solidFill>
                  <a:schemeClr val="tx1"/>
                </a:solidFill>
                <a:effectLst/>
                <a:latin typeface="+mn-lt"/>
                <a:ea typeface="+mn-ea"/>
                <a:cs typeface="+mn-cs"/>
              </a:rPr>
              <a:t>(Tiempo: 2 minutos). </a:t>
            </a:r>
          </a:p>
          <a:p>
            <a:endParaRPr lang="es-419" sz="1200" kern="1200" dirty="0">
              <a:solidFill>
                <a:schemeClr val="tx1"/>
              </a:solidFill>
              <a:effectLst/>
              <a:latin typeface="+mn-lt"/>
              <a:ea typeface="+mn-ea"/>
              <a:cs typeface="+mn-cs"/>
            </a:endParaRPr>
          </a:p>
          <a:p>
            <a:r>
              <a:rPr lang="es-419" sz="1200" kern="1200" dirty="0">
                <a:solidFill>
                  <a:schemeClr val="tx1"/>
                </a:solidFill>
                <a:effectLst/>
                <a:latin typeface="+mn-lt"/>
                <a:ea typeface="+mn-ea"/>
                <a:cs typeface="+mn-cs"/>
              </a:rPr>
              <a:t>Eso no fue mucho tiempo para pensar en Lo Que Más Le Importa a Usted, pero es un buen inicio. Ahora, júntese con otras dos personas para compartir sus pensamientos o reflexiones en la medida que se sienta cómodo. (Puede formar grupos de 2 o 3 personas. Tener 2-3 minutos para que cada persona comparta es suficiente para que las personas sientan que tuvieron espacio para hablar y ser escuchadas). </a:t>
            </a:r>
          </a:p>
          <a:p>
            <a:pPr>
              <a:spcBef>
                <a:spcPct val="0"/>
              </a:spcBef>
            </a:pPr>
            <a:endParaRPr lang="es-419" dirty="0"/>
          </a:p>
        </p:txBody>
      </p:sp>
      <p:sp>
        <p:nvSpPr>
          <p:cNvPr id="40964"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4F6AF26-17DC-4759-A0C8-62BD53AA89A3}" type="slidenum">
              <a:rPr lang="en-US" sz="1200">
                <a:latin typeface="Calibri" charset="0"/>
              </a:rPr>
              <a:pPr algn="r" eaLnBrk="1" hangingPunct="1"/>
              <a:t>21</a:t>
            </a:fld>
            <a:endParaRPr lang="en-US" sz="1200">
              <a:latin typeface="Calibri" charset="0"/>
            </a:endParaRPr>
          </a:p>
        </p:txBody>
      </p:sp>
    </p:spTree>
    <p:extLst>
      <p:ext uri="{BB962C8B-B14F-4D97-AF65-F5344CB8AC3E}">
        <p14:creationId xmlns:p14="http://schemas.microsoft.com/office/powerpoint/2010/main" val="419412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noProof="0" dirty="0"/>
              <a:t>Estos son algunos ejemplos de lo que le importa a la gente para la atención a su salud al final de la vida. No dude en añadir sus propias reflexiones. </a:t>
            </a:r>
          </a:p>
          <a:p>
            <a:endParaRPr lang="es-419" noProof="0" dirty="0"/>
          </a:p>
        </p:txBody>
      </p:sp>
    </p:spTree>
    <p:extLst>
      <p:ext uri="{BB962C8B-B14F-4D97-AF65-F5344CB8AC3E}">
        <p14:creationId xmlns:p14="http://schemas.microsoft.com/office/powerpoint/2010/main" val="353812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a:t>
            </a:r>
            <a:r>
              <a:rPr lang="es-419" sz="1200" b="1" kern="1200" dirty="0">
                <a:solidFill>
                  <a:schemeClr val="tx1"/>
                </a:solidFill>
                <a:effectLst/>
                <a:latin typeface="+mn-lt"/>
                <a:ea typeface="+mn-ea"/>
                <a:cs typeface="+mn-cs"/>
              </a:rPr>
              <a:t>: </a:t>
            </a:r>
          </a:p>
          <a:p>
            <a:r>
              <a:rPr lang="es-419" sz="1200" kern="1200" dirty="0">
                <a:solidFill>
                  <a:schemeClr val="tx1"/>
                </a:solidFill>
                <a:effectLst/>
                <a:latin typeface="+mn-lt"/>
                <a:ea typeface="+mn-ea"/>
                <a:cs typeface="+mn-cs"/>
              </a:rPr>
              <a:t>Compartiendo su reflexión sobre “Lo que me importa a mí” con sus seres queridos podría ser un de gran ayuda en el futuro. Podría ayudarles a ellos a comunicarle a sus médicos lo que es más importante para usted  y sus preferencias sobre sus opciones de tratamiento.</a:t>
            </a:r>
          </a:p>
          <a:p>
            <a:endParaRPr lang="es-419" sz="1200" kern="1200" dirty="0">
              <a:solidFill>
                <a:schemeClr val="tx1"/>
              </a:solidFill>
              <a:effectLst/>
              <a:latin typeface="+mn-lt"/>
              <a:ea typeface="+mn-ea"/>
              <a:cs typeface="+mn-cs"/>
            </a:endParaRPr>
          </a:p>
          <a:p>
            <a:r>
              <a:rPr lang="es-419" sz="1200" kern="1200" dirty="0">
                <a:solidFill>
                  <a:schemeClr val="tx1"/>
                </a:solidFill>
                <a:effectLst/>
                <a:latin typeface="+mn-lt"/>
                <a:ea typeface="+mn-ea"/>
                <a:cs typeface="+mn-cs"/>
              </a:rPr>
              <a:t>Escuchamos de un par de personas sobre algo que compartieron o algo que escucharon que les inspiró o asustó. </a:t>
            </a:r>
            <a:r>
              <a:rPr lang="es-419" sz="1200" i="1" kern="1200" dirty="0">
                <a:solidFill>
                  <a:schemeClr val="tx1"/>
                </a:solidFill>
                <a:effectLst/>
                <a:latin typeface="+mn-lt"/>
                <a:ea typeface="+mn-ea"/>
                <a:cs typeface="+mn-cs"/>
              </a:rPr>
              <a:t>Compartiendo en grupos grandes – 3 ó 4 personas o por alrededor de 5 minutos </a:t>
            </a:r>
            <a:endParaRPr lang="es-419" sz="1200" kern="1200" dirty="0">
              <a:solidFill>
                <a:schemeClr val="tx1"/>
              </a:solidFill>
              <a:effectLst/>
              <a:latin typeface="+mn-lt"/>
              <a:ea typeface="+mn-ea"/>
              <a:cs typeface="+mn-cs"/>
            </a:endParaRPr>
          </a:p>
          <a:p>
            <a:endParaRPr lang="es-419" sz="1200" kern="1200" dirty="0">
              <a:solidFill>
                <a:schemeClr val="tx1"/>
              </a:solidFill>
              <a:effectLst/>
              <a:latin typeface="+mn-lt"/>
              <a:ea typeface="+mn-ea"/>
              <a:cs typeface="+mn-cs"/>
            </a:endParaRPr>
          </a:p>
          <a:p>
            <a:r>
              <a:rPr lang="es-419" b="1" baseline="0" noProof="0" dirty="0"/>
              <a:t>Consejo</a:t>
            </a:r>
            <a:r>
              <a:rPr lang="es-419" sz="1200" b="1" kern="1200" dirty="0">
                <a:solidFill>
                  <a:schemeClr val="tx1"/>
                </a:solidFill>
                <a:effectLst/>
                <a:latin typeface="+mn-lt"/>
                <a:ea typeface="+mn-ea"/>
                <a:cs typeface="+mn-cs"/>
              </a:rPr>
              <a:t>: </a:t>
            </a:r>
          </a:p>
          <a:p>
            <a:r>
              <a:rPr lang="es-419" sz="1200" b="0" kern="1200" dirty="0">
                <a:solidFill>
                  <a:schemeClr val="tx1"/>
                </a:solidFill>
                <a:effectLst/>
                <a:latin typeface="+mn-lt"/>
                <a:ea typeface="+mn-ea"/>
                <a:cs typeface="+mn-cs"/>
              </a:rPr>
              <a:t>Si la gente hace preguntas sobre temas clínicos o éticos sobre los cuales usted no se siente cómodo o calificado para dar su opinión, está bien decir “Yo no sé” o “No puedo conmentar sobre esto. Tal vez es un tema bueno para un taller o grupo de discusión en el futuro.”</a:t>
            </a:r>
          </a:p>
          <a:p>
            <a:endParaRPr lang="es-419" sz="1200" b="0" kern="1200" dirty="0">
              <a:solidFill>
                <a:schemeClr val="tx1"/>
              </a:solidFill>
              <a:effectLst/>
              <a:latin typeface="+mn-lt"/>
              <a:ea typeface="+mn-ea"/>
              <a:cs typeface="+mn-cs"/>
            </a:endParaRPr>
          </a:p>
          <a:p>
            <a:endParaRPr lang="es-419"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23</a:t>
            </a:fld>
            <a:endParaRPr lang="en-US" dirty="0"/>
          </a:p>
        </p:txBody>
      </p:sp>
    </p:spTree>
    <p:extLst>
      <p:ext uri="{BB962C8B-B14F-4D97-AF65-F5344CB8AC3E}">
        <p14:creationId xmlns:p14="http://schemas.microsoft.com/office/powerpoint/2010/main" val="323839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b="1" noProof="0" dirty="0"/>
              <a:t>Guión</a:t>
            </a:r>
            <a:r>
              <a:rPr lang="es-419" b="1" dirty="0"/>
              <a:t>: </a:t>
            </a:r>
          </a:p>
          <a:p>
            <a:r>
              <a:rPr lang="es-419" b="0" dirty="0"/>
              <a:t>La próxima sección del Kit de Inicio de la Conversción incluye preguntas y respuestas que utilizan una escala del 1-5. Este no es un caso en el que “1” es bueno y “5” es mejor. Es simplemente una escala para ayudarle a usted a ver y compartir dónde se encuentra en un espectro de respuestas posibles. </a:t>
            </a:r>
          </a:p>
          <a:p>
            <a:endParaRPr lang="es-419" b="0" dirty="0"/>
          </a:p>
          <a:p>
            <a:r>
              <a:rPr lang="es-419" b="0" dirty="0"/>
              <a:t>Note las tres secciones: </a:t>
            </a:r>
          </a:p>
          <a:p>
            <a:r>
              <a:rPr lang="es-419" b="0" dirty="0"/>
              <a:t>¿Qué rol quiere tener en el proceso de toma de decisiones sobre su atención?</a:t>
            </a:r>
          </a:p>
          <a:p>
            <a:r>
              <a:rPr lang="es-419" b="0" dirty="0"/>
              <a:t>¿Qué tipo de atención quiere recibir usted?</a:t>
            </a:r>
          </a:p>
          <a:p>
            <a:r>
              <a:rPr lang="es-419" b="0" dirty="0"/>
              <a:t>¿Qué rol quiere usted que jueguen sus seres queridos? </a:t>
            </a:r>
          </a:p>
          <a:p>
            <a:endParaRPr lang="es-419" baseline="0" dirty="0"/>
          </a:p>
          <a:p>
            <a:r>
              <a:rPr lang="es-419" baseline="0" dirty="0"/>
              <a:t>Ahora tomamos 5 minutos para leer las preguntas y pensar en sus respuestas. No es una prueba de velocidad! Sólo proceda a leer y tome una pausa cuando llegue a la sección titulada “Paso 3: Ya.” Yo les aviso cuando terminen los 5 minutos.</a:t>
            </a:r>
          </a:p>
          <a:p>
            <a:endParaRPr lang="es-419" baseline="0" dirty="0"/>
          </a:p>
          <a:p>
            <a:r>
              <a:rPr lang="es-419" i="1" baseline="0" dirty="0"/>
              <a:t>Después de 5 minutos </a:t>
            </a:r>
            <a:r>
              <a:rPr lang="es-419" i="0" baseline="0" dirty="0"/>
              <a:t>: </a:t>
            </a:r>
          </a:p>
          <a:p>
            <a:r>
              <a:rPr lang="es-419" i="0" baseline="0" dirty="0"/>
              <a:t>Ahora platiquemos sobre cómo les fue en este ejercicio. ¿Qué observaron? ¿Hubo algunas preguntas que fueron más difíciles de contestar que otras? ¿Hay alguien con quien le gustaría compartir? (Nota: Una pregunta que hace que alguien diga que no supo la respuesta o  que pensó que contestaría en cierta manera pero al final contestó en una manera distinta podría ser una pregunta buena para ayudar a tener una conversación más profunda.)</a:t>
            </a:r>
            <a:endParaRPr lang="es-419" i="1" baseline="0"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24</a:t>
            </a:fld>
            <a:endParaRPr lang="en-US" dirty="0"/>
          </a:p>
        </p:txBody>
      </p:sp>
    </p:spTree>
    <p:extLst>
      <p:ext uri="{BB962C8B-B14F-4D97-AF65-F5344CB8AC3E}">
        <p14:creationId xmlns:p14="http://schemas.microsoft.com/office/powerpoint/2010/main" val="427395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pPr>
              <a:spcBef>
                <a:spcPct val="0"/>
              </a:spcBef>
            </a:pPr>
            <a:r>
              <a:rPr lang="es-419" b="1" noProof="0" dirty="0"/>
              <a:t>Guión</a:t>
            </a:r>
            <a:r>
              <a:rPr lang="es-419" b="1" dirty="0"/>
              <a:t>: </a:t>
            </a:r>
          </a:p>
          <a:p>
            <a:pPr>
              <a:spcBef>
                <a:spcPct val="0"/>
              </a:spcBef>
            </a:pPr>
            <a:r>
              <a:rPr lang="es-419" dirty="0"/>
              <a:t>Así que ahora usted tiene algo que le gustaría compartir con alguien. ¡Excelente! Ahora vayamos a la próxima sección titulada “Paso 3: Ya.” ¿Con quién quiere hablar? ¿Cuándo es un buen tiempo para hablar? ¿En qué lugar se sentiría más cómodo hablando?</a:t>
            </a:r>
          </a:p>
          <a:p>
            <a:pPr>
              <a:spcBef>
                <a:spcPct val="0"/>
              </a:spcBef>
            </a:pPr>
            <a:endParaRPr lang="es-419" dirty="0"/>
          </a:p>
          <a:p>
            <a:pPr>
              <a:spcBef>
                <a:spcPct val="0"/>
              </a:spcBef>
            </a:pPr>
            <a:r>
              <a:rPr lang="es-419" b="1" baseline="0" noProof="0" dirty="0"/>
              <a:t>Consejo</a:t>
            </a:r>
            <a:r>
              <a:rPr lang="es-419" dirty="0"/>
              <a:t>: </a:t>
            </a:r>
          </a:p>
          <a:p>
            <a:pPr>
              <a:spcBef>
                <a:spcPct val="0"/>
              </a:spcBef>
            </a:pPr>
            <a:r>
              <a:rPr lang="es-419" b="0" dirty="0"/>
              <a:t>Dependiendo de la disponibilidad de tiempo, usted podría dar tiempo a las personas para trabajar en esta sección o sólo anotar un par de ideas para guiarla. Por ejemplo, contar a más que una persona, hablar sobre el tiempo, y más temprano que tarde. No tiene que ser una conversación gigante, puede estar dividida en piezas pequeñas – como mencionando una parte durante otra conversación – en el tiempo. Y no tiene que ser una conversación en persona. Skype, FaceTime, Zoom, etc. pueden funcionar. Las personas podrían imprimir el Kit de Inicio, responderlo en línea, mandarlo por correo a alguien, escribir una carta, etc. </a:t>
            </a:r>
            <a:endParaRPr lang="es-419" baseline="0" dirty="0"/>
          </a:p>
        </p:txBody>
      </p:sp>
      <p:sp>
        <p:nvSpPr>
          <p:cNvPr id="43012"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58A9E92-794D-4A46-AD9E-C7C07CE59AEE}" type="slidenum">
              <a:rPr lang="en-US" sz="1200">
                <a:latin typeface="Calibri" charset="0"/>
              </a:rPr>
              <a:pPr algn="r" eaLnBrk="1" hangingPunct="1"/>
              <a:t>25</a:t>
            </a:fld>
            <a:endParaRPr lang="en-US" sz="1200">
              <a:latin typeface="Calibri" charset="0"/>
            </a:endParaRPr>
          </a:p>
        </p:txBody>
      </p:sp>
    </p:spTree>
    <p:extLst>
      <p:ext uri="{BB962C8B-B14F-4D97-AF65-F5344CB8AC3E}">
        <p14:creationId xmlns:p14="http://schemas.microsoft.com/office/powerpoint/2010/main" val="870295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Punto clave</a:t>
            </a:r>
            <a:r>
              <a:rPr lang="es-419" dirty="0"/>
              <a:t>: </a:t>
            </a:r>
          </a:p>
          <a:p>
            <a:r>
              <a:rPr lang="es-419" dirty="0"/>
              <a:t>Tener la Conversación más de una vez, más temprano que tarde, y no esperar hasta un crisis en la Unidad de Cuidados Intensivos.</a:t>
            </a:r>
          </a:p>
          <a:p>
            <a:endParaRPr lang="es-419" dirty="0"/>
          </a:p>
          <a:p>
            <a:r>
              <a:rPr lang="es-419" b="1" baseline="0" noProof="0" dirty="0"/>
              <a:t>Consejo</a:t>
            </a:r>
            <a:r>
              <a:rPr lang="es-419" b="1" dirty="0"/>
              <a:t>: </a:t>
            </a:r>
          </a:p>
          <a:p>
            <a:r>
              <a:rPr lang="es-419" dirty="0"/>
              <a:t>Si usted tiene historias breves sobre su experiencia compartiendo conversaciones– graciosas o emocionales – este es un buen punto para incluirlas si usted tiene el tiempo. </a:t>
            </a:r>
          </a:p>
          <a:p>
            <a:endParaRPr lang="es-419" dirty="0"/>
          </a:p>
          <a:p>
            <a:r>
              <a:rPr lang="es-419" b="1" noProof="0" dirty="0"/>
              <a:t>Guión</a:t>
            </a:r>
            <a:r>
              <a:rPr lang="es-419" b="1" dirty="0"/>
              <a:t>: </a:t>
            </a:r>
          </a:p>
          <a:p>
            <a:r>
              <a:rPr lang="es-419" b="0" dirty="0"/>
              <a:t>¿Cuando debemos tener la Conversación? (Entonces usted puede leer la diapositiva) </a:t>
            </a:r>
          </a:p>
          <a:p>
            <a:endParaRPr lang="es-419" b="1"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26</a:t>
            </a:fld>
            <a:endParaRPr lang="en-US" dirty="0"/>
          </a:p>
        </p:txBody>
      </p:sp>
    </p:spTree>
    <p:extLst>
      <p:ext uri="{BB962C8B-B14F-4D97-AF65-F5344CB8AC3E}">
        <p14:creationId xmlns:p14="http://schemas.microsoft.com/office/powerpoint/2010/main" val="3007013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Este es un momento para compartir sus pensamientos, comentarios, reflexiones y problemas después de que han realizado sus planes. </a:t>
            </a:r>
          </a:p>
          <a:p>
            <a:endParaRPr lang="es-419" noProof="0"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27</a:t>
            </a:fld>
            <a:endParaRPr lang="en-US" dirty="0"/>
          </a:p>
        </p:txBody>
      </p:sp>
    </p:spTree>
    <p:extLst>
      <p:ext uri="{BB962C8B-B14F-4D97-AF65-F5344CB8AC3E}">
        <p14:creationId xmlns:p14="http://schemas.microsoft.com/office/powerpoint/2010/main" val="760973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s-419" b="1" noProof="0" dirty="0"/>
              <a:t>Guión</a:t>
            </a:r>
            <a:r>
              <a:rPr lang="es-419" sz="1200" b="1" kern="1200" dirty="0">
                <a:solidFill>
                  <a:schemeClr val="tx1"/>
                </a:solidFill>
                <a:effectLst/>
                <a:latin typeface="+mn-lt"/>
                <a:ea typeface="+mn-ea"/>
                <a:cs typeface="+mn-cs"/>
              </a:rPr>
              <a:t>: </a:t>
            </a:r>
          </a:p>
          <a:p>
            <a:r>
              <a:rPr lang="es-419" sz="1200" kern="1200" dirty="0">
                <a:solidFill>
                  <a:schemeClr val="tx1"/>
                </a:solidFill>
                <a:effectLst/>
                <a:latin typeface="+mn-lt"/>
                <a:ea typeface="+mn-ea"/>
                <a:cs typeface="+mn-cs"/>
              </a:rPr>
              <a:t>Ofrecemos una serie de frases para romper el hielo que esperamos que le sea de utilidad.</a:t>
            </a:r>
          </a:p>
          <a:p>
            <a:endParaRPr lang="es-419"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b="1" baseline="0" noProof="0" dirty="0"/>
              <a:t>Consejo</a:t>
            </a:r>
            <a:r>
              <a:rPr lang="es-419"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kern="1200" dirty="0">
                <a:solidFill>
                  <a:schemeClr val="tx1"/>
                </a:solidFill>
                <a:effectLst/>
                <a:latin typeface="+mn-lt"/>
                <a:ea typeface="+mn-ea"/>
                <a:cs typeface="+mn-cs"/>
              </a:rPr>
              <a:t>Si usted tiene tiempo, podría ofrecer a la gente una oportunidad de practicar su ámbito de apertura en el grupo. Nuestros facilitadores de los talleres encuentran que usualmente no cuentan con tiempo suficiente, aún con una sesión de 90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kern="1200" dirty="0">
                <a:solidFill>
                  <a:schemeClr val="tx1"/>
                </a:solidFill>
                <a:effectLst/>
                <a:latin typeface="+mn-lt"/>
                <a:ea typeface="+mn-ea"/>
                <a:cs typeface="+mn-cs"/>
              </a:rPr>
              <a:t>Usted podría subrayar 1 o 2 de sus frases favoritas. </a:t>
            </a:r>
          </a:p>
          <a:p>
            <a:endParaRPr lang="es-419" sz="1200" kern="1200" dirty="0">
              <a:solidFill>
                <a:schemeClr val="tx1"/>
              </a:solidFill>
              <a:effectLst/>
              <a:latin typeface="+mn-lt"/>
              <a:ea typeface="+mn-ea"/>
              <a:cs typeface="+mn-cs"/>
            </a:endParaRPr>
          </a:p>
          <a:p>
            <a:r>
              <a:rPr lang="es-419" sz="1200" b="1" kern="1200" dirty="0">
                <a:solidFill>
                  <a:schemeClr val="tx1"/>
                </a:solidFill>
                <a:effectLst/>
                <a:latin typeface="+mn-lt"/>
                <a:ea typeface="+mn-ea"/>
                <a:cs typeface="+mn-cs"/>
              </a:rPr>
              <a:t>Apuntes: </a:t>
            </a:r>
          </a:p>
          <a:p>
            <a:r>
              <a:rPr lang="es-419" sz="1200" kern="1200" dirty="0">
                <a:solidFill>
                  <a:schemeClr val="tx1"/>
                </a:solidFill>
                <a:effectLst/>
                <a:latin typeface="+mn-lt"/>
                <a:ea typeface="+mn-ea"/>
                <a:cs typeface="+mn-cs"/>
              </a:rPr>
              <a:t>Parte de nuestra estrategia consiste en incorporar un aspecto de responsabilidad al proceso del taller. Si usted es tienen la oportunidad de ofrecer una sesión de seguimiento, este es un buen momento para anunciarla: “Vamos a tener una sesión de seguimiento a esta introducción”. La segunda parte es una oportunidad para volver a hablar sobre el proceso y su experiencia teniendo la Conversación. ¿Cómo salió – o no salió? ¿Qué preguntas tiene ahora? ¿Qué más necesita usted para aprender? ¿Cómo podemos apoyarnos unos a los otros en la comunidad para seguir teniendo conversaciones – para hablar con toda la gente en nuestro círculo de atención, buscar un </a:t>
            </a:r>
            <a:r>
              <a:rPr lang="es-419" sz="1200" i="1" kern="1200" dirty="0">
                <a:solidFill>
                  <a:schemeClr val="tx1"/>
                </a:solidFill>
                <a:effectLst/>
                <a:latin typeface="+mn-lt"/>
                <a:ea typeface="+mn-ea"/>
                <a:cs typeface="+mn-cs"/>
              </a:rPr>
              <a:t>proxy</a:t>
            </a:r>
            <a:r>
              <a:rPr lang="es-419" sz="1200" kern="1200" dirty="0">
                <a:solidFill>
                  <a:schemeClr val="tx1"/>
                </a:solidFill>
                <a:effectLst/>
                <a:latin typeface="+mn-lt"/>
                <a:ea typeface="+mn-ea"/>
                <a:cs typeface="+mn-cs"/>
              </a:rPr>
              <a:t> de atención médica, hablar con nuestros médicos, y repasar o revisar nuestros deseos después de un cambio en el estado de nuestra enfermedad/salud, etc.? </a:t>
            </a:r>
          </a:p>
          <a:p>
            <a:endParaRPr lang="es-419" sz="1200" kern="1200" dirty="0">
              <a:solidFill>
                <a:schemeClr val="tx1"/>
              </a:solidFill>
              <a:effectLst/>
              <a:latin typeface="+mn-lt"/>
              <a:ea typeface="+mn-ea"/>
              <a:cs typeface="+mn-cs"/>
            </a:endParaRPr>
          </a:p>
          <a:p>
            <a:r>
              <a:rPr lang="es-419" sz="1200" kern="1200" dirty="0">
                <a:solidFill>
                  <a:schemeClr val="tx1"/>
                </a:solidFill>
                <a:effectLst/>
                <a:latin typeface="+mn-lt"/>
                <a:ea typeface="+mn-ea"/>
                <a:cs typeface="+mn-cs"/>
              </a:rPr>
              <a:t>Nuestro sitio web felicita a los usuarios el Kit de Inicio de la Conversación, y ofrece próximos pasos y recursos donde se puede aprender sobre </a:t>
            </a:r>
            <a:r>
              <a:rPr lang="es-419" sz="1200" i="1" kern="1200" dirty="0">
                <a:solidFill>
                  <a:schemeClr val="tx1"/>
                </a:solidFill>
                <a:effectLst/>
                <a:latin typeface="+mn-lt"/>
                <a:ea typeface="+mn-ea"/>
                <a:cs typeface="+mn-cs"/>
              </a:rPr>
              <a:t>proxies</a:t>
            </a:r>
            <a:r>
              <a:rPr lang="es-419" sz="1200" kern="1200" dirty="0">
                <a:solidFill>
                  <a:schemeClr val="tx1"/>
                </a:solidFill>
                <a:effectLst/>
                <a:latin typeface="+mn-lt"/>
                <a:ea typeface="+mn-ea"/>
                <a:cs typeface="+mn-cs"/>
              </a:rPr>
              <a:t> de salud, Planificación anticipada, MOLST/POLST, y directivas anticipadas. </a:t>
            </a:r>
          </a:p>
          <a:p>
            <a:endParaRPr lang="es-419" sz="1200" kern="1200" dirty="0">
              <a:solidFill>
                <a:schemeClr val="tx1"/>
              </a:solidFill>
              <a:effectLst/>
              <a:latin typeface="+mn-lt"/>
              <a:ea typeface="+mn-ea"/>
              <a:cs typeface="+mn-cs"/>
            </a:endParaRPr>
          </a:p>
          <a:p>
            <a:endParaRPr lang="es-419" dirty="0"/>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25280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Consejo:</a:t>
            </a:r>
            <a:r>
              <a:rPr lang="es-419" noProof="0" dirty="0"/>
              <a:t> </a:t>
            </a:r>
          </a:p>
          <a:p>
            <a:r>
              <a:rPr lang="es-419" noProof="0" dirty="0"/>
              <a:t>Usted podría elegir compartir este vídeo en vez de contar a las personas sobre algunas maneras para empezar la Conversación. </a:t>
            </a:r>
          </a:p>
          <a:p>
            <a:endParaRPr lang="es-419" b="1" noProof="0" dirty="0"/>
          </a:p>
          <a:p>
            <a:r>
              <a:rPr lang="es-419" b="1" noProof="0" dirty="0"/>
              <a:t>Apuntes: </a:t>
            </a:r>
          </a:p>
          <a:p>
            <a:r>
              <a:rPr lang="es-419" b="0" noProof="0" dirty="0"/>
              <a:t>Al hacer clic en el enlace, saldrá de la presentación del PowerPoint, y se abrirá el vídeo en YouTube. También podría elegir a copiar el video a la presentación de PowerPoint. </a:t>
            </a:r>
          </a:p>
        </p:txBody>
      </p:sp>
      <p:sp>
        <p:nvSpPr>
          <p:cNvPr id="4" name="Slide Number Placeholder 3"/>
          <p:cNvSpPr>
            <a:spLocks noGrp="1"/>
          </p:cNvSpPr>
          <p:nvPr>
            <p:ph type="sldNum" sz="quarter" idx="10"/>
          </p:nvPr>
        </p:nvSpPr>
        <p:spPr/>
        <p:txBody>
          <a:bodyPr/>
          <a:lstStyle/>
          <a:p>
            <a:fld id="{6F119774-DF44-47D7-BF2E-8BA259A2822F}" type="slidenum">
              <a:rPr lang="en-US" smtClean="0"/>
              <a:pPr/>
              <a:t>29</a:t>
            </a:fld>
            <a:endParaRPr lang="en-US" dirty="0"/>
          </a:p>
        </p:txBody>
      </p:sp>
    </p:spTree>
    <p:extLst>
      <p:ext uri="{BB962C8B-B14F-4D97-AF65-F5344CB8AC3E}">
        <p14:creationId xmlns:p14="http://schemas.microsoft.com/office/powerpoint/2010/main" val="187924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419" b="1" noProof="0" dirty="0"/>
              <a:t>Punto Clave: </a:t>
            </a:r>
          </a:p>
          <a:p>
            <a:r>
              <a:rPr lang="es-419" b="0" noProof="0" dirty="0"/>
              <a:t>Conocer a las personas en la sala y crear un ambiente cómodo para compartir. En un grupo pequeño (menos que 15) podría tomar el tiempo para que todos compartan sus nombres y los de sus organizaciones. En un grupo más grande, pida a la gente que comparta esta información en parejas o grupos de tres. </a:t>
            </a:r>
          </a:p>
          <a:p>
            <a:endParaRPr lang="es-419" b="1" noProof="0" dirty="0"/>
          </a:p>
          <a:p>
            <a:r>
              <a:rPr lang="es-419" b="1" noProof="0" dirty="0"/>
              <a:t>Guión: </a:t>
            </a:r>
          </a:p>
          <a:p>
            <a:r>
              <a:rPr lang="es-419" noProof="0" dirty="0"/>
              <a:t>Ya sabemos que todos tenemos una historia… Una historia de una muerte “buena” o “dura.” Alguien a quien usted ama…un paciente…un amigo…Mientras usted recuerda su historia, piensa en si usted tuvo una oportunidad para hablar sobre cuáles fueron sus deseos para la atención a su salid al final de la vida…y si estos deseos fueron respetados. Nos gustaría abrir un espacio para que ustedes pueden compartir brevemente sus historias. Por favor creen grupos de dos o tres personal y entonces yo les daré as instrucciones de la actividad. Por favor: si usted está aquí con una pareja, esposo, o un miembro de su familia, intente unirse a un grupos distinto.  </a:t>
            </a:r>
          </a:p>
          <a:p>
            <a:endParaRPr lang="es-419" b="0" noProof="0" dirty="0"/>
          </a:p>
          <a:p>
            <a:r>
              <a:rPr lang="es-419" b="0" noProof="0" dirty="0"/>
              <a:t>[Cuando todos están sentados el los grupos]: Por favor preséntense compartiendo su nombre y el de su organización. Después, recuerden un tiempo cuando experimentaron una “muerte buena” o una “muerte dura” – personalmente o profesionalmente. Tomen tres minutos para compartir de corazón esta historia con su grupo, en una manera cómoda para usted. Yo voy a tocar un timbre (o como usted lo quiere manejar) en intervalos de tres minutos, lo cual significa que ustedes deben agradecer a las personas en su grupo por escuchar y dar paso para que la próxima persona comparta su experiencia. A la gente que está escuchando, todo lo que tiene que hacer es escuchar con el corazón abierto. Intente no pensar sobre lo que usted va a decir mientras escucha. Quienes escuchan no tienen que hacer preguntas ni ofrecer soluciones, simplemente permitir que la persona cuente su historia. ¿Listos? ¡Empecemos! </a:t>
            </a:r>
          </a:p>
          <a:p>
            <a:endParaRPr lang="es-419" b="0" noProof="0" dirty="0"/>
          </a:p>
          <a:p>
            <a:r>
              <a:rPr lang="es-419" b="0" noProof="0" dirty="0"/>
              <a:t>[Al final del ejercicio]: ¡Gracias! ¡Observaron lo que pasó? Escuchamos todo el tiempo que ‘la gente no quiere hablar sobre la muerte de otros ni sobre la propia’… Y entonces les damos tres minutos y de repente la sala está llena de gente hablando! Yo creo que SÍ queremos hablar sobre esto. La mayoría de nosotros sólo estamos esperando la invitación – para estar en un espacio seguro y un tener una audiencia abierta – para contar nuestra historia y compartir nuestros deseos. Gracias por compartir su historia hoy… Ustedes han demostrado lo importante que es hablar sobre nuestros deseos sobre la atención al final de la vida de manera que estos puedan estar respetados…</a:t>
            </a:r>
          </a:p>
          <a:p>
            <a:endParaRPr lang="es-419" b="0" baseline="0" noProof="0" dirty="0"/>
          </a:p>
          <a:p>
            <a:r>
              <a:rPr lang="es-419" b="1" baseline="0" noProof="0" dirty="0"/>
              <a:t>Consejo: </a:t>
            </a:r>
            <a:r>
              <a:rPr lang="es-419" b="0" baseline="0" noProof="0" dirty="0"/>
              <a:t>Este podría ser un tiempo adecuado para señalar a la gente que The Conversation Project verdaderamente no está enfocado en si las personas prefieren un tratamiento agresivo o atención agresiva– las preferencias de cada uno son únicas. Simplemente fomentamos que se hable de estas opciones. </a:t>
            </a:r>
            <a:endParaRPr lang="es-419" baseline="0" noProof="0" dirty="0"/>
          </a:p>
          <a:p>
            <a:endParaRPr lang="es-419" noProof="0" dirty="0"/>
          </a:p>
          <a:p>
            <a:endParaRPr lang="es-419" b="1" noProof="0" dirty="0"/>
          </a:p>
          <a:p>
            <a:endParaRPr lang="es-419" noProof="0" dirty="0"/>
          </a:p>
          <a:p>
            <a:endParaRPr lang="es-419" baseline="0" noProof="0" dirty="0"/>
          </a:p>
        </p:txBody>
      </p:sp>
      <p:sp>
        <p:nvSpPr>
          <p:cNvPr id="4" name="Slide Number Placeholder 3"/>
          <p:cNvSpPr>
            <a:spLocks noGrp="1"/>
          </p:cNvSpPr>
          <p:nvPr>
            <p:ph type="sldNum" sz="quarter" idx="10"/>
          </p:nvPr>
        </p:nvSpPr>
        <p:spPr/>
        <p:txBody>
          <a:bodyPr/>
          <a:lstStyle/>
          <a:p>
            <a:fld id="{D8A68DC1-C69F-4FD8-8106-C31C93781DFC}" type="slidenum">
              <a:rPr lang="en-US" smtClean="0"/>
              <a:pPr/>
              <a:t>3</a:t>
            </a:fld>
            <a:endParaRPr lang="en-US"/>
          </a:p>
        </p:txBody>
      </p:sp>
    </p:spTree>
    <p:extLst>
      <p:ext uri="{BB962C8B-B14F-4D97-AF65-F5344CB8AC3E}">
        <p14:creationId xmlns:p14="http://schemas.microsoft.com/office/powerpoint/2010/main" val="11556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200" b="1" kern="1200" noProof="0" dirty="0">
                <a:solidFill>
                  <a:schemeClr val="tx1"/>
                </a:solidFill>
                <a:effectLst/>
                <a:latin typeface="+mn-lt"/>
                <a:ea typeface="+mn-ea"/>
                <a:cs typeface="+mn-cs"/>
              </a:rPr>
              <a:t>Presentador – Decide de manera anticipada si usted quiere incluir información sobre cualquier de estos temas y esté preparado con información específica para su área geográfica. </a:t>
            </a:r>
          </a:p>
          <a:p>
            <a:pPr marL="0" marR="0" indent="0" algn="l" defTabSz="914400" rtl="0" eaLnBrk="1" fontAlgn="auto" latinLnBrk="0" hangingPunct="1">
              <a:lnSpc>
                <a:spcPct val="100000"/>
              </a:lnSpc>
              <a:spcBef>
                <a:spcPts val="0"/>
              </a:spcBef>
              <a:spcAft>
                <a:spcPts val="0"/>
              </a:spcAft>
              <a:buClrTx/>
              <a:buSzTx/>
              <a:buFontTx/>
              <a:buNone/>
              <a:tabLst/>
              <a:defRPr/>
            </a:pPr>
            <a:endParaRPr lang="es-419"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419" sz="1200" kern="1200" noProof="0" dirty="0">
                <a:solidFill>
                  <a:schemeClr val="tx1"/>
                </a:solidFill>
                <a:effectLst/>
                <a:latin typeface="+mn-lt"/>
                <a:ea typeface="+mn-ea"/>
                <a:cs typeface="+mn-cs"/>
              </a:rPr>
              <a:t>Usted puede invitar gente a ayudarle a difundir el Conversation Project. Las personas que están experimentando con el uso del Kit de Inicio y aprendiendo sobre la misión del Conversation Project también están descubriendo que ellos quieren ser campeones en la difusión de la misión y el modelo en sus comunidades. Estamos aquí para apoyarlos haciendo esto. Ofrecemos entrenamientos virtuales gratis cada cuatro meses  y </a:t>
            </a:r>
            <a:r>
              <a:rPr lang="es-419" sz="1200" i="1" kern="1200" noProof="0" dirty="0">
                <a:solidFill>
                  <a:schemeClr val="tx1"/>
                </a:solidFill>
                <a:effectLst/>
                <a:latin typeface="+mn-lt"/>
                <a:ea typeface="+mn-ea"/>
                <a:cs typeface="+mn-cs"/>
              </a:rPr>
              <a:t>webinars</a:t>
            </a:r>
            <a:r>
              <a:rPr lang="es-419" sz="1200" kern="1200" noProof="0" dirty="0">
                <a:solidFill>
                  <a:schemeClr val="tx1"/>
                </a:solidFill>
                <a:effectLst/>
                <a:latin typeface="+mn-lt"/>
                <a:ea typeface="+mn-ea"/>
                <a:cs typeface="+mn-cs"/>
              </a:rPr>
              <a:t> mensuales para comunidades alrededor del país. Nuestro centro de recursos virtuales está actualizado regularmente para incluir ejemplos de las mejores prácticas desde nuestro profesorado y desde nuestra comunidad que está aprendiendo sobre qué funciona en sus comunidades – desde organizar grupos de discusión o eventos de Death Over Dinner - para liderar a sus equipos en la integración del Kit de Inciio en el flujo de trabajo de su sistema de salud.</a:t>
            </a:r>
          </a:p>
          <a:p>
            <a:pPr marL="0" marR="0" indent="0" algn="l" defTabSz="914400" rtl="0" eaLnBrk="1" fontAlgn="auto" latinLnBrk="0" hangingPunct="1">
              <a:lnSpc>
                <a:spcPct val="100000"/>
              </a:lnSpc>
              <a:spcBef>
                <a:spcPts val="0"/>
              </a:spcBef>
              <a:spcAft>
                <a:spcPts val="0"/>
              </a:spcAft>
              <a:buClrTx/>
              <a:buSzTx/>
              <a:buFontTx/>
              <a:buNone/>
              <a:tabLst/>
              <a:defRPr/>
            </a:pPr>
            <a:endParaRPr lang="es-419"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419" sz="1200" kern="1200" noProof="0" dirty="0">
              <a:solidFill>
                <a:schemeClr val="tx1"/>
              </a:solidFill>
              <a:effectLst/>
              <a:latin typeface="+mn-lt"/>
              <a:ea typeface="+mn-ea"/>
              <a:cs typeface="+mn-cs"/>
            </a:endParaRPr>
          </a:p>
          <a:p>
            <a:endParaRPr lang="es-419" noProof="0" dirty="0"/>
          </a:p>
        </p:txBody>
      </p:sp>
    </p:spTree>
    <p:extLst>
      <p:ext uri="{BB962C8B-B14F-4D97-AF65-F5344CB8AC3E}">
        <p14:creationId xmlns:p14="http://schemas.microsoft.com/office/powerpoint/2010/main" val="2125474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419" b="1" noProof="0" dirty="0"/>
              <a:t>Dar respuestas reales </a:t>
            </a:r>
            <a:r>
              <a:rPr lang="es-419" noProof="0" dirty="0"/>
              <a:t>– Recuerde que no hay una sola manera de discutir una situación hipotética que podría enfrentar (“¿Cáncer, un accidente de auto?). Recuerde a todos que mientras siguen el proceso o lo presentan a sus seres queridos deben fomentar respuestas basadas en lo que les gustaría ahora mismo. Usted podría tener otra conversación si hay un diagnóstivo nuevo o un cambio en la vida de la persona. Esperamos que tengan muchas conversaciones. </a:t>
            </a:r>
          </a:p>
          <a:p>
            <a:endParaRPr lang="es-419" noProof="0" dirty="0"/>
          </a:p>
          <a:p>
            <a:r>
              <a:rPr lang="es-419" b="1" noProof="0" dirty="0"/>
              <a:t>El hogar no siempre es una opción factible. Hacer más preguntas para aprender que es lo más importante. </a:t>
            </a:r>
            <a:r>
              <a:rPr lang="es-419" b="0" noProof="0" dirty="0"/>
              <a:t>Hemos escuchado de mucha gente expresiones como: “Mi abuela dijo que la única cosa que quería era morir en casa y no pudimos hacerlo”. Sabemos que no siempre es factible morir en casa, por razones médicas, financieras, o físicas. Podría ser importante aprender más sobre este deseo o preferencia. ¿Tiene su ser querido una mascota que le gustaría ver? ¿Tiene miedo que nadie le visitaría en el hospital? ¿Cuáles son los valores del “hogar” que son más le importan? </a:t>
            </a:r>
            <a:endParaRPr lang="es-419" b="1" noProof="0" dirty="0"/>
          </a:p>
          <a:p>
            <a:endParaRPr lang="es-419" noProof="0" dirty="0"/>
          </a:p>
          <a:p>
            <a:r>
              <a:rPr lang="es-419" b="1" noProof="0" dirty="0"/>
              <a:t>Pregunte si esta persona puede respetar sus deseos.</a:t>
            </a:r>
            <a:r>
              <a:rPr lang="es-419" noProof="0" dirty="0"/>
              <a:t> Es importante preguntar si su ser querido puede honrar y respetar sus deseos. Si no, tal vez debe buscar otro agente o </a:t>
            </a:r>
            <a:r>
              <a:rPr lang="es-419" i="1" noProof="0" dirty="0"/>
              <a:t>proxy</a:t>
            </a:r>
            <a:r>
              <a:rPr lang="es-419" noProof="0" dirty="0"/>
              <a:t> de salud. Nuestro guía de </a:t>
            </a:r>
            <a:r>
              <a:rPr lang="es-419" i="1" noProof="0" dirty="0"/>
              <a:t>proxy</a:t>
            </a:r>
            <a:r>
              <a:rPr lang="es-419" noProof="0" dirty="0"/>
              <a:t> tiene buenos consejos sobre esto.</a:t>
            </a:r>
          </a:p>
          <a:p>
            <a:endParaRPr lang="es-419" noProof="0" dirty="0"/>
          </a:p>
          <a:p>
            <a:r>
              <a:rPr lang="es-419" b="1" noProof="0" dirty="0"/>
              <a:t>Hablar con más de una persona sobre sus deseos.</a:t>
            </a:r>
            <a:r>
              <a:rPr lang="es-419" noProof="0" dirty="0"/>
              <a:t> Si tiene una familia grande o mucha gente a quien le gustaría involucrar en el proceso de atención al final de su vida, mantener a todos informados puede hacer una gran diferencia. No todos necesitan todos las detalles, pero por lo menos puede decir algo como: “María estará a cargo de todo si en algún momento necesito alguien para tomar decisiones sobre mi atención médica – he discutido lo que quiero con ella y espero que todos la apoyen.” Esto puede hacer una gran diferencia. </a:t>
            </a:r>
          </a:p>
          <a:p>
            <a:endParaRPr lang="es-419" noProof="0" dirty="0"/>
          </a:p>
          <a:p>
            <a:r>
              <a:rPr lang="es-419" b="1" noProof="0" dirty="0"/>
              <a:t>Invite otros a compartir sus deseos con usted.</a:t>
            </a:r>
            <a:r>
              <a:rPr lang="es-419" noProof="0" dirty="0"/>
              <a:t> Esta no tiene que ser una conversación en una dirección única desde ustedes dirigida a ellos. Fomenten que otros piensen en sus propios deseos también.</a:t>
            </a:r>
          </a:p>
          <a:p>
            <a:endParaRPr lang="es-419" noProof="0" dirty="0"/>
          </a:p>
          <a:p>
            <a:r>
              <a:rPr lang="es-419" b="1" noProof="0" dirty="0"/>
              <a:t>Ten cuidado de utilizar frases como “la enchilada entera” y “cortar el enchufe.” </a:t>
            </a:r>
            <a:r>
              <a:rPr lang="es-419" b="0" noProof="0" dirty="0"/>
              <a:t>Hay mucha gente que piensa que tuvo “La conversación” – Escuchamos mucho de “Si yo estoy así un día, corte el chufe” o “Asegúrate que yo recibo la enchilada entera.” En la realidad, estas frases no comparten información importante. Busquen que las personas compartan más detalle. “A mí me parece que estás preocupado sobre no recibir suficiente atención médica, ¿es cierto? Cuéntame más.” Las preguntas del 1-5 pueden ser muy útiles aquí. </a:t>
            </a:r>
            <a:endParaRPr lang="es-419" b="1" noProof="0" dirty="0"/>
          </a:p>
          <a:p>
            <a:endParaRPr lang="es-419" noProof="0" dirty="0"/>
          </a:p>
          <a:p>
            <a:r>
              <a:rPr lang="es-419" b="1" noProof="0" dirty="0"/>
              <a:t>Ten cuidado de hacer “bullying” a un miembro de la familia y/o un cuidador. </a:t>
            </a:r>
            <a:r>
              <a:rPr lang="es-419" b="0" noProof="0" dirty="0"/>
              <a:t>Tenemos que recordar la importancia de mantener los deseos del paciente en el centro. Escuchamos muchas historias, por ejemplo, de hijos adultos presionando a sus padres para recibir atención que tal vez ellos no querían, o de miembros de la familia luchando para tomar decisiones sobre un ser querido con demencia – y basándolas en lo que ellos mismos hubieran querido y no en las preferencias del paciente. Ten cuidado de esto.  </a:t>
            </a:r>
            <a:endParaRPr lang="es-419" b="1" noProof="0" dirty="0"/>
          </a:p>
          <a:p>
            <a:endParaRPr lang="es-419" b="1" noProof="0" dirty="0"/>
          </a:p>
          <a:p>
            <a:r>
              <a:rPr lang="es-419" b="1" noProof="0" dirty="0"/>
              <a:t>La oportunidad para fortalecer relaciones – éstas son conversaciones con mucho cariño y no tienen que ser tan graves. </a:t>
            </a:r>
            <a:r>
              <a:rPr lang="es-419" noProof="0" dirty="0"/>
              <a:t>Una y otra vez escuchamos que estas conversaciones no fueron tan tristes o difíciles como la gente pensaba que serían. Pueden ser graciosas y cariñosas – y también pueden ocurrir muchas veces. Si no obtienes todas las detalles la primera vez, busca tener otra conversación.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924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dirty="0"/>
              <a:t>Consejo: </a:t>
            </a:r>
          </a:p>
          <a:p>
            <a:r>
              <a:rPr lang="es-419" b="0" dirty="0"/>
              <a:t>Hemos encontrado que la gente no siempre puede leer esta diapositiva. Práctica leyéndola (Lo cual puede ser difícil para hacer sin empezar a llorar…). Se puede ofrecer una cierre motivando y emocional a su presentación. Alternativamente, usted podría tocar un audio / grabación de la Dra. </a:t>
            </a:r>
            <a:r>
              <a:rPr lang="es-419" b="0" dirty="0" err="1"/>
              <a:t>Boudreau</a:t>
            </a:r>
            <a:r>
              <a:rPr lang="es-419" b="0" dirty="0"/>
              <a:t> leyendo su carta aquí:</a:t>
            </a:r>
          </a:p>
          <a:p>
            <a:r>
              <a:rPr lang="es-419" b="0" dirty="0"/>
              <a:t>https://youtu.be/78LvYE3vMOA</a:t>
            </a:r>
          </a:p>
          <a:p>
            <a:endParaRPr lang="es-419" b="0" dirty="0"/>
          </a:p>
          <a:p>
            <a:r>
              <a:rPr lang="es-419" b="1" noProof="0" dirty="0"/>
              <a:t>Guión</a:t>
            </a:r>
            <a:r>
              <a:rPr lang="es-419" b="1" dirty="0"/>
              <a:t>: </a:t>
            </a:r>
          </a:p>
          <a:p>
            <a:r>
              <a:rPr lang="es-419" b="0" i="0" dirty="0"/>
              <a:t>Me gustaría cerrar por leer una carta que Dra. Karen </a:t>
            </a:r>
            <a:r>
              <a:rPr lang="es-419" b="0" i="0" dirty="0" err="1"/>
              <a:t>Boudreau</a:t>
            </a:r>
            <a:r>
              <a:rPr lang="es-419" b="0" i="0" dirty="0"/>
              <a:t>, un consejero temprano al </a:t>
            </a:r>
            <a:r>
              <a:rPr lang="es-419" b="0" i="0" dirty="0" err="1"/>
              <a:t>Conversation</a:t>
            </a:r>
            <a:r>
              <a:rPr lang="es-419" b="0" i="0" dirty="0"/>
              <a:t> Project, escribió a su familia joven. Tal vez le ayudaría expresar sus deseos a sus seres queridos. Se puede encontrar esto otra vez en el sitio de web del </a:t>
            </a:r>
            <a:r>
              <a:rPr lang="es-419" b="0" i="0" dirty="0" err="1"/>
              <a:t>Conversation</a:t>
            </a:r>
            <a:r>
              <a:rPr lang="es-419" b="0" i="0" dirty="0"/>
              <a:t> Project: busca la carta de “</a:t>
            </a:r>
            <a:r>
              <a:rPr lang="es-419" b="0" i="0" dirty="0" err="1"/>
              <a:t>don’t</a:t>
            </a:r>
            <a:r>
              <a:rPr lang="es-419" b="0" i="0" dirty="0"/>
              <a:t> </a:t>
            </a:r>
            <a:r>
              <a:rPr lang="es-419" b="0" i="0" dirty="0" err="1"/>
              <a:t>panic</a:t>
            </a:r>
            <a:r>
              <a:rPr lang="es-419" b="0" i="0" dirty="0"/>
              <a:t>.”</a:t>
            </a:r>
            <a:endParaRPr lang="es-419" b="1"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33</a:t>
            </a:fld>
            <a:endParaRPr lang="en-US" dirty="0"/>
          </a:p>
        </p:txBody>
      </p:sp>
    </p:spTree>
    <p:extLst>
      <p:ext uri="{BB962C8B-B14F-4D97-AF65-F5344CB8AC3E}">
        <p14:creationId xmlns:p14="http://schemas.microsoft.com/office/powerpoint/2010/main" val="461029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s-419" b="1" noProof="0" dirty="0"/>
              <a:t>Puntos claves: 	</a:t>
            </a:r>
          </a:p>
          <a:p>
            <a:pPr lvl="0" algn="l"/>
            <a:r>
              <a:rPr lang="es-419" noProof="0" dirty="0"/>
              <a:t>Agradecimiento</a:t>
            </a:r>
          </a:p>
          <a:p>
            <a:pPr lvl="0" algn="l"/>
            <a:r>
              <a:rPr lang="es-419" noProof="0" dirty="0"/>
              <a:t>Con quién se puede comunicar después </a:t>
            </a:r>
          </a:p>
          <a:p>
            <a:pPr lvl="0" algn="l"/>
            <a:r>
              <a:rPr lang="es-419" noProof="0" dirty="0"/>
              <a:t>Detalles de la segunda sesión </a:t>
            </a:r>
          </a:p>
        </p:txBody>
      </p:sp>
      <p:sp>
        <p:nvSpPr>
          <p:cNvPr id="4" name="Slide Number Placeholder 3"/>
          <p:cNvSpPr>
            <a:spLocks noGrp="1"/>
          </p:cNvSpPr>
          <p:nvPr>
            <p:ph type="sldNum" sz="quarter" idx="10"/>
          </p:nvPr>
        </p:nvSpPr>
        <p:spPr/>
        <p:txBody>
          <a:bodyPr/>
          <a:lstStyle/>
          <a:p>
            <a:fld id="{6F119774-DF44-47D7-BF2E-8BA259A2822F}" type="slidenum">
              <a:rPr lang="en-US" smtClean="0"/>
              <a:pPr/>
              <a:t>34</a:t>
            </a:fld>
            <a:endParaRPr lang="en-US" dirty="0"/>
          </a:p>
        </p:txBody>
      </p:sp>
    </p:spTree>
    <p:extLst>
      <p:ext uri="{BB962C8B-B14F-4D97-AF65-F5344CB8AC3E}">
        <p14:creationId xmlns:p14="http://schemas.microsoft.com/office/powerpoint/2010/main" val="363790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b="1" noProof="0" dirty="0"/>
              <a:t>Guión</a:t>
            </a:r>
            <a:r>
              <a:rPr lang="es-419" sz="1200" b="1" kern="1200" noProof="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419" sz="1200" b="0" kern="1200" noProof="0" dirty="0">
                <a:solidFill>
                  <a:schemeClr val="tx1"/>
                </a:solidFill>
                <a:effectLst/>
                <a:latin typeface="+mn-lt"/>
                <a:ea typeface="+mn-ea"/>
                <a:cs typeface="+mn-cs"/>
              </a:rPr>
              <a:t>Y esto es todo lo que nos importa en el Conversation Project. Somos una campaña de involucramiento público y nacional, dedicada a asegurar que los deseos de todos para la atención al final de sus vidas sean </a:t>
            </a:r>
            <a:r>
              <a:rPr lang="es-419" sz="1200" b="0" i="1" kern="1200" noProof="0" dirty="0">
                <a:solidFill>
                  <a:schemeClr val="tx1"/>
                </a:solidFill>
                <a:effectLst/>
                <a:latin typeface="+mn-lt"/>
                <a:ea typeface="+mn-ea"/>
                <a:cs typeface="+mn-cs"/>
              </a:rPr>
              <a:t>expresados </a:t>
            </a:r>
            <a:r>
              <a:rPr lang="es-419" sz="1200" b="0" i="0" kern="1200" noProof="0" dirty="0">
                <a:solidFill>
                  <a:schemeClr val="tx1"/>
                </a:solidFill>
                <a:effectLst/>
                <a:latin typeface="+mn-lt"/>
                <a:ea typeface="+mn-ea"/>
                <a:cs typeface="+mn-cs"/>
              </a:rPr>
              <a:t>y </a:t>
            </a:r>
            <a:r>
              <a:rPr lang="es-419" sz="1200" b="0" i="1" kern="1200" noProof="0" dirty="0">
                <a:solidFill>
                  <a:schemeClr val="tx1"/>
                </a:solidFill>
                <a:effectLst/>
                <a:latin typeface="+mn-lt"/>
                <a:ea typeface="+mn-ea"/>
                <a:cs typeface="+mn-cs"/>
              </a:rPr>
              <a:t>respetados. </a:t>
            </a:r>
            <a:r>
              <a:rPr lang="es-419" sz="1200" b="0" i="0" kern="1200" noProof="0" dirty="0">
                <a:solidFill>
                  <a:schemeClr val="tx1"/>
                </a:solidFill>
                <a:effectLst/>
                <a:latin typeface="+mn-lt"/>
                <a:ea typeface="+mn-ea"/>
                <a:cs typeface="+mn-cs"/>
              </a:rPr>
              <a:t>Aumentamos el conocimiento, proveyendo de guías gratis y fáciles de utilizar en nuestro sitio de web, y alcanzando a gente donde nosotros trabajamos, vivimos, y rezamos. </a:t>
            </a:r>
            <a:endParaRPr lang="es-419" sz="1200" b="0" kern="1200" noProof="0" dirty="0">
              <a:solidFill>
                <a:schemeClr val="tx1"/>
              </a:solidFill>
              <a:effectLst/>
              <a:latin typeface="+mn-lt"/>
              <a:ea typeface="+mn-ea"/>
              <a:cs typeface="+mn-cs"/>
            </a:endParaRPr>
          </a:p>
          <a:p>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b="1" noProof="0" dirty="0"/>
              <a:t>Apuntes: </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b="0" noProof="0" dirty="0"/>
              <a:t>El Conversation Project está enfocado en el aspecto de “expresar” de la misión, mientras que nuestra organización, IHI – el Instituto para Healthcare Improvement– se enfoca en el aspecto de “respetar” de la misión, mejorando, documentando, protegiendo, y recuperando los deseos escritos para el final de la vida. Si su grupo está interesado en aprender más sobre este trabajo, podríamos hablar más sobre la campaña “Conversation Ready” que organizaciones pioneras están realizando para asegurar que los deseos de su gente sean respetados en el momento en que entran al sistema de salud.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b="0" noProof="0" dirty="0"/>
              <a:t>No estamos enfocados en el tipo de atención que a las personas les gustaría recibir. Para nosotros, es importante fomentar estas conversaciones de forma temprana y frecuente. Sabemos que siempre es demasiado temprano hasta que es demasiado tarde y que una crisis es un momento horrible para aprender.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baseline="0" noProof="0" dirty="0"/>
          </a:p>
          <a:p>
            <a:endParaRPr lang="es-419" noProof="0" dirty="0"/>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5203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 </a:t>
            </a:r>
          </a:p>
          <a:p>
            <a:r>
              <a:rPr lang="es-419" noProof="0" dirty="0"/>
              <a:t>Para conocer un poco mejor el Co</a:t>
            </a:r>
            <a:r>
              <a:rPr lang="es-419" baseline="0" noProof="0" dirty="0"/>
              <a:t>nversation Project, veamos este video de Diane Sawyer en ABC World News.</a:t>
            </a:r>
          </a:p>
          <a:p>
            <a:endParaRPr lang="es-419" baseline="0" noProof="0" dirty="0"/>
          </a:p>
          <a:p>
            <a:r>
              <a:rPr lang="es-419" b="1" noProof="0" dirty="0"/>
              <a:t>Consejo:</a:t>
            </a:r>
            <a:r>
              <a:rPr lang="es-419" noProof="0" dirty="0"/>
              <a:t> </a:t>
            </a:r>
          </a:p>
          <a:p>
            <a:r>
              <a:rPr lang="es-419" noProof="0" dirty="0"/>
              <a:t>Puede utilizar este video para dar una introducción interesante al Conversation Project. </a:t>
            </a:r>
          </a:p>
          <a:p>
            <a:endParaRPr lang="es-419" b="1" noProof="0" dirty="0"/>
          </a:p>
          <a:p>
            <a:r>
              <a:rPr lang="es-419" b="1" noProof="0" dirty="0"/>
              <a:t>Apuntes: </a:t>
            </a:r>
          </a:p>
          <a:p>
            <a:r>
              <a:rPr lang="es-419" b="0" noProof="0" dirty="0"/>
              <a:t>Haciendo clic en el enlace se abrirá el video en YouTube. También podría elegir copiar el video en la presentación de PowerPoint. </a:t>
            </a:r>
          </a:p>
          <a:p>
            <a:endParaRPr lang="es-419"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27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 </a:t>
            </a:r>
          </a:p>
          <a:p>
            <a:r>
              <a:rPr lang="es-419" noProof="0" dirty="0"/>
              <a:t>Sabemos que la mayoría de las familias no lucen ni interactúan como los Jennings. Y más gente podría estar teniendo una conversación para asegurar que sus deseos sean respetados. Nosotros creemos que hablar sobre nuestros deseos ayuda a cerrar la brecha entre lo que esperamos que pase y lo que realmente pasa. Por ejemplo, en varios estudios se ha documentado que 70% delos  estadounidenses desean morir en su casa. </a:t>
            </a:r>
          </a:p>
          <a:p>
            <a:endParaRPr lang="es-419" noProof="0" dirty="0"/>
          </a:p>
          <a:p>
            <a:r>
              <a:rPr lang="es-419" b="1" noProof="0" dirty="0"/>
              <a:t>Apunte: </a:t>
            </a:r>
          </a:p>
          <a:p>
            <a:r>
              <a:rPr lang="es-419" noProof="0" dirty="0"/>
              <a:t>* Estas estadísticas vienen de un estudio de 2012 de la California Healthcare Foundation sobre las actitudes y experiencias de gente que vive en California con el muerte.</a:t>
            </a: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5775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419" b="1" noProof="0" dirty="0"/>
              <a:t>Guión</a:t>
            </a:r>
            <a:r>
              <a:rPr lang="es-419" sz="1200" kern="1200" noProof="0" dirty="0">
                <a:solidFill>
                  <a:schemeClr val="tx1"/>
                </a:solidFill>
                <a:effectLst/>
                <a:latin typeface="+mn-lt"/>
                <a:ea typeface="+mn-ea"/>
                <a:cs typeface="+mn-cs"/>
              </a:rPr>
              <a:t>: </a:t>
            </a:r>
          </a:p>
          <a:p>
            <a:r>
              <a:rPr lang="es-419" sz="1200" kern="1200" noProof="0" dirty="0">
                <a:solidFill>
                  <a:schemeClr val="tx1"/>
                </a:solidFill>
                <a:effectLst/>
                <a:latin typeface="+mn-lt"/>
                <a:ea typeface="+mn-ea"/>
                <a:cs typeface="+mn-cs"/>
              </a:rPr>
              <a:t>Pero en realidad, 70% de las personas en California mueren en otro lugar— en hospitales y hogares de ancianos. Este no es un juicio sobre si un lugar es mejor que otro. Simplemente buscamos destacar la brecha que existe entre las expectativas y la realidad. Hablar sobre nuestras expectativas y hacer planes que se alineen con éstas podría ayudarnos a cerrar esta brecha. </a:t>
            </a:r>
          </a:p>
          <a:p>
            <a:endParaRPr lang="es-419" sz="1200" i="1" kern="1200" noProof="0" dirty="0">
              <a:solidFill>
                <a:schemeClr val="tx1"/>
              </a:solidFill>
              <a:effectLst/>
              <a:latin typeface="+mn-lt"/>
              <a:ea typeface="+mn-ea"/>
              <a:cs typeface="+mn-cs"/>
            </a:endParaRPr>
          </a:p>
          <a:p>
            <a:r>
              <a:rPr lang="es-419" sz="1200" b="1" kern="1200" noProof="0" dirty="0">
                <a:solidFill>
                  <a:schemeClr val="tx1"/>
                </a:solidFill>
                <a:effectLst/>
                <a:latin typeface="+mn-lt"/>
                <a:ea typeface="+mn-ea"/>
                <a:cs typeface="+mn-cs"/>
              </a:rPr>
              <a:t>Apuntes adicionales que usted podría usar: </a:t>
            </a:r>
          </a:p>
          <a:p>
            <a:r>
              <a:rPr lang="es-419" sz="1200" kern="1200" noProof="0" dirty="0">
                <a:solidFill>
                  <a:schemeClr val="tx1"/>
                </a:solidFill>
                <a:effectLst/>
                <a:latin typeface="+mn-lt"/>
                <a:ea typeface="+mn-ea"/>
                <a:cs typeface="+mn-cs"/>
              </a:rPr>
              <a:t>Sólo 10% de los estadounidenses mueren de manera súbita. 90% de nosotros viviremos con una enfermedad crónica y/o avanzada, o hasta la vejez avanzada y podremos ver nuestras muertes acercándose desde la distancia. Alrededor de 20% de nosotros pasaremos nuestros últimos 10 días en una unidad de cuidados intensivos, recibiendo tratamiento invasivo, caro, y a veces fútil. Tratamiento que algunas personas preferirían no haber recibido si hubieran tenido la oportunidad de expresar sus preferencias…</a:t>
            </a:r>
          </a:p>
          <a:p>
            <a:endParaRPr lang="es-419" sz="1200" kern="1200" noProof="0" dirty="0">
              <a:solidFill>
                <a:schemeClr val="tx1"/>
              </a:solidFill>
              <a:effectLst/>
              <a:latin typeface="+mn-lt"/>
              <a:ea typeface="+mn-ea"/>
              <a:cs typeface="+mn-cs"/>
            </a:endParaRPr>
          </a:p>
          <a:p>
            <a:r>
              <a:rPr lang="es-419" sz="1200" b="1" kern="1200" noProof="0" dirty="0">
                <a:solidFill>
                  <a:schemeClr val="tx1"/>
                </a:solidFill>
                <a:effectLst/>
                <a:latin typeface="+mn-lt"/>
                <a:ea typeface="+mn-ea"/>
                <a:cs typeface="+mn-cs"/>
              </a:rPr>
              <a:t>Si usted quiere añadir algún humor: </a:t>
            </a:r>
          </a:p>
          <a:p>
            <a:r>
              <a:rPr lang="es-419" sz="1200" kern="1200" noProof="0" dirty="0">
                <a:solidFill>
                  <a:schemeClr val="tx1"/>
                </a:solidFill>
                <a:effectLst/>
                <a:latin typeface="+mn-lt"/>
                <a:ea typeface="+mn-ea"/>
                <a:cs typeface="+mn-cs"/>
              </a:rPr>
              <a:t>Y a pesar de los avances en opciones de tratamiento, la tasa de mortalidad es todavía 100%.</a:t>
            </a:r>
          </a:p>
          <a:p>
            <a:endParaRPr lang="es-419" noProof="0" dirty="0"/>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5202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a:t>
            </a:r>
            <a:r>
              <a:rPr lang="es-419" dirty="0"/>
              <a:t>: </a:t>
            </a:r>
          </a:p>
          <a:p>
            <a:r>
              <a:rPr lang="es-419" dirty="0"/>
              <a:t>80% de los estadounidenses dicen que les gustaría hablar con sus médicos sobre sus deseos para la atención al final de sus vidas…</a:t>
            </a:r>
          </a:p>
          <a:p>
            <a:endParaRPr lang="es-419" dirty="0"/>
          </a:p>
          <a:p>
            <a:endParaRPr lang="es-419" dirty="0"/>
          </a:p>
          <a:p>
            <a:r>
              <a:rPr lang="es-419" dirty="0"/>
              <a:t> </a:t>
            </a:r>
          </a:p>
        </p:txBody>
      </p:sp>
      <p:sp>
        <p:nvSpPr>
          <p:cNvPr id="4" name="Slide Number Placeholder 3"/>
          <p:cNvSpPr>
            <a:spLocks noGrp="1"/>
          </p:cNvSpPr>
          <p:nvPr>
            <p:ph type="sldNum" sz="quarter" idx="10"/>
          </p:nvPr>
        </p:nvSpPr>
        <p:spPr/>
        <p:txBody>
          <a:bodyPr/>
          <a:lstStyle/>
          <a:p>
            <a:fld id="{6F119774-DF44-47D7-BF2E-8BA259A2822F}" type="slidenum">
              <a:rPr lang="en-US" smtClean="0"/>
              <a:pPr/>
              <a:t>8</a:t>
            </a:fld>
            <a:endParaRPr lang="en-US" dirty="0"/>
          </a:p>
        </p:txBody>
      </p:sp>
    </p:spTree>
    <p:extLst>
      <p:ext uri="{BB962C8B-B14F-4D97-AF65-F5344CB8AC3E}">
        <p14:creationId xmlns:p14="http://schemas.microsoft.com/office/powerpoint/2010/main" val="95834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b="1" noProof="0" dirty="0"/>
              <a:t>Guión</a:t>
            </a:r>
            <a:r>
              <a:rPr lang="es-419" b="1" dirty="0"/>
              <a:t>: </a:t>
            </a:r>
          </a:p>
          <a:p>
            <a:r>
              <a:rPr lang="es-419" b="0" dirty="0"/>
              <a:t>Pero en Massachusetts (la sede del Conversation Project), sólo 17% de las personas han tenido una conversación sobre esto con sus médicos. </a:t>
            </a:r>
          </a:p>
          <a:p>
            <a:endParaRPr lang="es-419" b="1"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9</a:t>
            </a:fld>
            <a:endParaRPr lang="en-US" dirty="0"/>
          </a:p>
        </p:txBody>
      </p:sp>
    </p:spTree>
    <p:extLst>
      <p:ext uri="{BB962C8B-B14F-4D97-AF65-F5344CB8AC3E}">
        <p14:creationId xmlns:p14="http://schemas.microsoft.com/office/powerpoint/2010/main" val="64149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5"/>
            <a:ext cx="4724400" cy="2086725"/>
          </a:xfrm>
          <a:noFill/>
          <a:ln>
            <a:noFill/>
          </a:ln>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8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5635"/>
            <a:ext cx="8229600" cy="141316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0"/>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3"/>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5550302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457200" y="415635"/>
            <a:ext cx="8229600" cy="1413167"/>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1"/>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5302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solidFill>
                <a:srgbClr val="45545F"/>
              </a:solidFill>
            </a:endParaRPr>
          </a:p>
        </p:txBody>
      </p:sp>
    </p:spTree>
    <p:extLst>
      <p:ext uri="{BB962C8B-B14F-4D97-AF65-F5344CB8AC3E}">
        <p14:creationId xmlns:p14="http://schemas.microsoft.com/office/powerpoint/2010/main" val="37513602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dirty="0"/>
              <a:t>Click icon to add picture</a:t>
            </a:r>
          </a:p>
        </p:txBody>
      </p:sp>
      <p:sp>
        <p:nvSpPr>
          <p:cNvPr id="7"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356652" y="1447800"/>
            <a:ext cx="4330148" cy="4419601"/>
          </a:xfrm>
        </p:spPr>
        <p:txBody>
          <a:bodyPr>
            <a:normAutofit/>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descr="IHI_Symbol.png"/>
          <p:cNvPicPr>
            <a:picLocks noChangeAspect="1"/>
          </p:cNvPicPr>
          <p:nvPr/>
        </p:nvPicPr>
        <p:blipFill>
          <a:blip r:embed="rId3"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0"/>
            <a:ext cx="8229600" cy="4419601"/>
          </a:xfrm>
        </p:spPr>
        <p:txBody>
          <a:bodyPr/>
          <a:lstStyle>
            <a:lvl1pPr>
              <a:defRPr>
                <a:solidFill>
                  <a:schemeClr val="bg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HI_Symbol.png"/>
          <p:cNvPicPr>
            <a:picLocks noChangeAspect="1"/>
          </p:cNvPicPr>
          <p:nvPr userDrawn="1"/>
        </p:nvPicPr>
        <p:blipFill>
          <a:blip r:embed="rId3" cstate="print"/>
          <a:stretch>
            <a:fillRect/>
          </a:stretch>
        </p:blipFill>
        <p:spPr>
          <a:xfrm>
            <a:off x="8241223" y="6224155"/>
            <a:ext cx="438652" cy="432955"/>
          </a:xfrm>
          <a:prstGeom prst="rect">
            <a:avLst/>
          </a:prstGeom>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rk2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descr="IHI_Symbol.png"/>
          <p:cNvPicPr>
            <a:picLocks noChangeAspect="1"/>
          </p:cNvPicPr>
          <p:nvPr/>
        </p:nvPicPr>
        <p:blipFill>
          <a:blip r:embed="rId3"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8" name="Content Placeholder 2"/>
          <p:cNvSpPr>
            <a:spLocks noGrp="1"/>
          </p:cNvSpPr>
          <p:nvPr>
            <p:ph idx="1"/>
          </p:nvPr>
        </p:nvSpPr>
        <p:spPr>
          <a:xfrm>
            <a:off x="457200" y="1447800"/>
            <a:ext cx="393192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724400" y="1447800"/>
            <a:ext cx="393192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dirty="0"/>
              <a:t>Click icon to add picture</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57200" y="1447800"/>
            <a:ext cx="434340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5" name="Content Placeholder 2"/>
          <p:cNvSpPr>
            <a:spLocks noGrp="1"/>
          </p:cNvSpPr>
          <p:nvPr>
            <p:ph idx="1"/>
          </p:nvPr>
        </p:nvSpPr>
        <p:spPr>
          <a:xfrm>
            <a:off x="457200" y="1447800"/>
            <a:ext cx="822960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ark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0"/>
            <a:ext cx="393192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0"/>
          </p:nvPr>
        </p:nvSpPr>
        <p:spPr>
          <a:xfrm>
            <a:off x="4724400" y="1447800"/>
            <a:ext cx="393192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p:nvPicPr>
        <p:blipFill>
          <a:blip r:embed="rId3" cstate="print"/>
          <a:stretch>
            <a:fillRect/>
          </a:stretch>
        </p:blipFill>
        <p:spPr>
          <a:xfrm>
            <a:off x="4724400" y="1600200"/>
            <a:ext cx="4267200" cy="3953636"/>
          </a:xfrm>
          <a:prstGeom prst="rect">
            <a:avLst/>
          </a:prstGeom>
          <a:ln>
            <a:noFill/>
          </a:ln>
        </p:spPr>
      </p:pic>
      <p:sp>
        <p:nvSpPr>
          <p:cNvPr id="6" name="Content Placeholder 2"/>
          <p:cNvSpPr>
            <a:spLocks noGrp="1"/>
          </p:cNvSpPr>
          <p:nvPr>
            <p:ph idx="1"/>
          </p:nvPr>
        </p:nvSpPr>
        <p:spPr>
          <a:xfrm>
            <a:off x="457200" y="1447800"/>
            <a:ext cx="434340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8" descr="circle_diag.png"/>
          <p:cNvPicPr>
            <a:picLocks noChangeAspect="1"/>
          </p:cNvPicPr>
          <p:nvPr userDrawn="1"/>
        </p:nvPicPr>
        <p:blipFill>
          <a:blip r:embed="rId3" cstate="print"/>
          <a:stretch>
            <a:fillRect/>
          </a:stretch>
        </p:blipFill>
        <p:spPr>
          <a:xfrm>
            <a:off x="4724400" y="1600200"/>
            <a:ext cx="4267200" cy="3953636"/>
          </a:xfrm>
          <a:prstGeom prst="rect">
            <a:avLst/>
          </a:prstGeom>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dirty="0"/>
              <a:t>Click icon to add picture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0"/>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8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0" y="381000"/>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h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0"/>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0"/>
          </p:nvPr>
        </p:nvSpPr>
        <p:spPr>
          <a:xfrm>
            <a:off x="4724400" y="1447800"/>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173559" y="1807778"/>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Placeholder 12"/>
          <p:cNvSpPr>
            <a:spLocks noGrp="1"/>
          </p:cNvSpPr>
          <p:nvPr>
            <p:ph type="body" sz="quarter" idx="13"/>
          </p:nvPr>
        </p:nvSpPr>
        <p:spPr>
          <a:xfrm>
            <a:off x="5202617" y="1571298"/>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7" name="Text Placeholder 12"/>
          <p:cNvSpPr>
            <a:spLocks noGrp="1"/>
          </p:cNvSpPr>
          <p:nvPr>
            <p:ph type="body" sz="quarter" idx="12"/>
          </p:nvPr>
        </p:nvSpPr>
        <p:spPr>
          <a:xfrm>
            <a:off x="5697917" y="2149366"/>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6" name="Text Placeholder 12"/>
          <p:cNvSpPr>
            <a:spLocks noGrp="1"/>
          </p:cNvSpPr>
          <p:nvPr>
            <p:ph type="body" sz="quarter" idx="11"/>
          </p:nvPr>
        </p:nvSpPr>
        <p:spPr>
          <a:xfrm>
            <a:off x="6107016" y="2682766"/>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3"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20" name="Content Placeholder 2"/>
          <p:cNvSpPr>
            <a:spLocks noGrp="1"/>
          </p:cNvSpPr>
          <p:nvPr>
            <p:ph idx="1"/>
          </p:nvPr>
        </p:nvSpPr>
        <p:spPr>
          <a:xfrm>
            <a:off x="457200" y="1447800"/>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4724400" y="1600200"/>
            <a:ext cx="4267200" cy="3953636"/>
          </a:xfrm>
          <a:prstGeom prst="rect">
            <a:avLst/>
          </a:prstGeom>
          <a:ln>
            <a:noFill/>
          </a:ln>
        </p:spPr>
      </p:pic>
      <p:sp>
        <p:nvSpPr>
          <p:cNvPr id="7" name="Content Placeholder 2"/>
          <p:cNvSpPr>
            <a:spLocks noGrp="1"/>
          </p:cNvSpPr>
          <p:nvPr>
            <p:ph idx="1"/>
          </p:nvPr>
        </p:nvSpPr>
        <p:spPr>
          <a:xfrm>
            <a:off x="457200" y="1447800"/>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r>
              <a:rPr lang="en-US" dirty="0"/>
              <a:t>Click icon to add picture</a:t>
            </a:r>
          </a:p>
        </p:txBody>
      </p:sp>
      <p:sp>
        <p:nvSpPr>
          <p:cNvPr id="10" name="Rectangle 9"/>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pic>
        <p:nvPicPr>
          <p:cNvPr id="12" name="Picture 2"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529" y="6176418"/>
            <a:ext cx="3128005" cy="6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dirty="0"/>
              <a:t>Click icon to add picture</a:t>
            </a:r>
          </a:p>
        </p:txBody>
      </p:sp>
      <p:sp>
        <p:nvSpPr>
          <p:cNvPr id="10" name="Rectangle 9"/>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dirty="0"/>
              <a:t>Click icon to add picture</a:t>
            </a:r>
          </a:p>
        </p:txBody>
      </p:sp>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3886200" y="1447800"/>
            <a:ext cx="4800600" cy="4419601"/>
          </a:xfrm>
        </p:spPr>
        <p:txBody>
          <a:bodyPr>
            <a:normAutofit/>
          </a:bodyPr>
          <a:lstStyle>
            <a:lvl1pPr>
              <a:defRPr sz="28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
        <p:nvSpPr>
          <p:cNvPr id="2" name="Title 1"/>
          <p:cNvSpPr>
            <a:spLocks noGrp="1"/>
          </p:cNvSpPr>
          <p:nvPr>
            <p:ph type="ctrTitle"/>
          </p:nvPr>
        </p:nvSpPr>
        <p:spPr>
          <a:xfrm>
            <a:off x="2057400" y="1970925"/>
            <a:ext cx="4724400" cy="2086725"/>
          </a:xfrm>
          <a:noFill/>
          <a:ln>
            <a:noFill/>
          </a:ln>
        </p:spPr>
        <p:txBody>
          <a:bodyPr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5"/>
            <a:ext cx="4724400" cy="2086725"/>
          </a:xfrm>
          <a:noFill/>
        </p:spPr>
        <p:txBody>
          <a:bodyPr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8" name="Picture 7"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0" y="381000"/>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447800"/>
            <a:ext cx="82296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5635"/>
            <a:ext cx="8229600" cy="1413166"/>
          </a:xfrm>
        </p:spPr>
        <p:txBody>
          <a:bodyPr/>
          <a:lstStyle/>
          <a:p>
            <a:r>
              <a:rPr lang="en-US" dirty="0"/>
              <a:t>Click to edit Master title style</a:t>
            </a:r>
          </a:p>
        </p:txBody>
      </p:sp>
      <p:sp>
        <p:nvSpPr>
          <p:cNvPr id="3" name="Content Placeholder 2"/>
          <p:cNvSpPr>
            <a:spLocks noGrp="1"/>
          </p:cNvSpPr>
          <p:nvPr>
            <p:ph idx="1"/>
          </p:nvPr>
        </p:nvSpPr>
        <p:spPr>
          <a:xfrm>
            <a:off x="457200" y="2057400"/>
            <a:ext cx="8229600" cy="381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dirty="0"/>
              <a:t>Click to edit Master text styles</a:t>
            </a:r>
          </a:p>
        </p:txBody>
      </p:sp>
      <p:sp>
        <p:nvSpPr>
          <p:cNvPr id="7"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dirty="0"/>
              <a:t>Click to edit Master title style</a:t>
            </a:r>
          </a:p>
        </p:txBody>
      </p:sp>
      <p:sp>
        <p:nvSpPr>
          <p:cNvPr id="3" name="Content Placeholder 2"/>
          <p:cNvSpPr>
            <a:spLocks noGrp="1"/>
          </p:cNvSpPr>
          <p:nvPr>
            <p:ph idx="1"/>
          </p:nvPr>
        </p:nvSpPr>
        <p:spPr>
          <a:xfrm>
            <a:off x="4343400" y="1447800"/>
            <a:ext cx="4343400" cy="4419601"/>
          </a:xfrm>
        </p:spPr>
        <p:txBody>
          <a:bodyPr>
            <a:normAutofit/>
          </a:bodyPr>
          <a:lstStyle>
            <a:lvl1pPr marL="347472" indent="-347472">
              <a:spcBef>
                <a:spcPts val="576"/>
              </a:spcBef>
              <a:buFontTx/>
              <a:buBlip>
                <a:blip r:embed="rId2"/>
              </a:buBlip>
              <a:defRPr sz="2400">
                <a:solidFill>
                  <a:srgbClr val="009EC2"/>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dirty="0"/>
              <a:t>Click to edit Master text styles</a:t>
            </a:r>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endParaRPr lang="en-US" dirty="0"/>
          </a:p>
        </p:txBody>
      </p:sp>
      <p:sp>
        <p:nvSpPr>
          <p:cNvPr id="7"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lvl1pPr>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pic>
        <p:nvPicPr>
          <p:cNvPr id="7" name="Picture 6" descr="IHI_Symbol.png"/>
          <p:cNvPicPr>
            <a:picLocks noChangeAspect="1"/>
          </p:cNvPicPr>
          <p:nvPr userDrawn="1"/>
        </p:nvPicPr>
        <p:blipFill>
          <a:blip r:embed="rId4"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endParaRPr lang="en-US" dirty="0"/>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userDrawn="1"/>
        </p:nvPicPr>
        <p:blipFill>
          <a:blip r:embed="rId4" cstate="print"/>
          <a:stretch>
            <a:fillRect/>
          </a:stretch>
        </p:blipFill>
        <p:spPr>
          <a:xfrm>
            <a:off x="4724400" y="1600200"/>
            <a:ext cx="4267200" cy="3953636"/>
          </a:xfrm>
          <a:prstGeom prst="rect">
            <a:avLst/>
          </a:prstGeom>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and Circle Graphic">
    <p:spTree>
      <p:nvGrpSpPr>
        <p:cNvPr id="1" name=""/>
        <p:cNvGrpSpPr/>
        <p:nvPr/>
      </p:nvGrpSpPr>
      <p:grpSpPr>
        <a:xfrm>
          <a:off x="0" y="0"/>
          <a:ext cx="0" cy="0"/>
          <a:chOff x="0" y="0"/>
          <a:chExt cx="0" cy="0"/>
        </a:xfrm>
      </p:grpSpPr>
      <p:grpSp>
        <p:nvGrpSpPr>
          <p:cNvPr id="19" name="Group 18"/>
          <p:cNvGrpSpPr/>
          <p:nvPr userDrawn="1"/>
        </p:nvGrpSpPr>
        <p:grpSpPr>
          <a:xfrm>
            <a:off x="5173559" y="1807778"/>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Placeholder 12"/>
          <p:cNvSpPr>
            <a:spLocks noGrp="1"/>
          </p:cNvSpPr>
          <p:nvPr userDrawn="1">
            <p:ph type="body" sz="quarter" idx="13"/>
          </p:nvPr>
        </p:nvSpPr>
        <p:spPr>
          <a:xfrm>
            <a:off x="5202617" y="1571298"/>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7" name="Text Placeholder 12"/>
          <p:cNvSpPr>
            <a:spLocks noGrp="1"/>
          </p:cNvSpPr>
          <p:nvPr userDrawn="1">
            <p:ph type="body" sz="quarter" idx="12"/>
          </p:nvPr>
        </p:nvSpPr>
        <p:spPr>
          <a:xfrm>
            <a:off x="5697917" y="2149366"/>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6" name="Text Placeholder 12"/>
          <p:cNvSpPr>
            <a:spLocks noGrp="1"/>
          </p:cNvSpPr>
          <p:nvPr userDrawn="1">
            <p:ph type="body" sz="quarter" idx="11"/>
          </p:nvPr>
        </p:nvSpPr>
        <p:spPr>
          <a:xfrm>
            <a:off x="6107016" y="2682766"/>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3" name="Text Placeholder 12"/>
          <p:cNvSpPr>
            <a:spLocks noGrp="1"/>
          </p:cNvSpPr>
          <p:nvPr userDrawn="1">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2" name="Title 1"/>
          <p:cNvSpPr>
            <a:spLocks noGrp="1"/>
          </p:cNvSpPr>
          <p:nvPr userDrawn="1">
            <p:ph type="title"/>
          </p:nvPr>
        </p:nvSpPr>
        <p:spPr/>
        <p:txBody>
          <a:bodyPr/>
          <a:lstStyle/>
          <a:p>
            <a:r>
              <a:rPr lang="en-US"/>
              <a:t>Click to edit Master title style</a:t>
            </a:r>
          </a:p>
        </p:txBody>
      </p:sp>
      <p:sp>
        <p:nvSpPr>
          <p:cNvPr id="8" name="Slide Number Placeholder 2"/>
          <p:cNvSpPr>
            <a:spLocks noGrp="1"/>
          </p:cNvSpPr>
          <p:nvPr userDrawn="1">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14"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5"/>
            <a:ext cx="4724400" cy="2086725"/>
          </a:xfrm>
          <a:noFill/>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8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p:nvPicPr>
        <p:blipFill>
          <a:blip r:embed="rId3" cstate="print"/>
          <a:stretch>
            <a:fillRect/>
          </a:stretch>
        </p:blipFill>
        <p:spPr>
          <a:xfrm>
            <a:off x="533400" y="381000"/>
            <a:ext cx="2144835" cy="782139"/>
          </a:xfrm>
          <a:prstGeom prst="rect">
            <a:avLst/>
          </a:prstGeom>
        </p:spPr>
      </p:pic>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
        <p:nvSpPr>
          <p:cNvPr id="6"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7" name="Rectangle 6"/>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endParaRPr lang="en-US" dirty="0"/>
          </a:p>
        </p:txBody>
      </p:sp>
      <p:pic>
        <p:nvPicPr>
          <p:cNvPr id="10" name="Picture 2"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529" y="6176418"/>
            <a:ext cx="3128005" cy="6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ith Pictu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0" y="1447800"/>
            <a:ext cx="4800600" cy="4419601"/>
          </a:xfrm>
        </p:spPr>
        <p:txBody>
          <a:bodyPr>
            <a:normAutofit/>
          </a:bodyPr>
          <a:lstStyle>
            <a:lvl1pPr marL="347472" indent="-347472">
              <a:spcBef>
                <a:spcPts val="576"/>
              </a:spcBef>
              <a:buFontTx/>
              <a:buBlip>
                <a:blip r:embed="rId2"/>
              </a:buBlip>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dirty="0"/>
              <a:t>Click to edit Master text styles</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endParaRPr lang="en-US" dirty="0"/>
          </a:p>
        </p:txBody>
      </p:sp>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a:p>
          <a:p>
            <a:pPr>
              <a:defRPr/>
            </a:pPr>
            <a:fld id="{67D3A1A0-9FE8-4830-915F-E88E7B419A90}" type="slidenum">
              <a:rPr lang="en-US"/>
              <a:pPr>
                <a:defRPr/>
              </a:pPr>
              <a:t>‹#›</a:t>
            </a:fld>
            <a:endParaRPr lang="en-US"/>
          </a:p>
        </p:txBody>
      </p:sp>
    </p:spTree>
    <p:extLst>
      <p:ext uri="{BB962C8B-B14F-4D97-AF65-F5344CB8AC3E}">
        <p14:creationId xmlns:p14="http://schemas.microsoft.com/office/powerpoint/2010/main" val="396351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endParaRPr lang="en-US" dirty="0"/>
          </a:p>
        </p:txBody>
      </p:sp>
      <p:sp>
        <p:nvSpPr>
          <p:cNvPr id="3" name="Rectangle 10"/>
          <p:cNvSpPr>
            <a:spLocks noGrp="1" noChangeArrowheads="1"/>
          </p:cNvSpPr>
          <p:nvPr>
            <p:ph type="sldNum" sz="quarter" idx="11"/>
          </p:nvPr>
        </p:nvSpPr>
        <p:spPr>
          <a:ln/>
        </p:spPr>
        <p:txBody>
          <a:bodyPr/>
          <a:lstStyle>
            <a:lvl1pPr>
              <a:defRPr/>
            </a:lvl1pPr>
          </a:lstStyle>
          <a:p>
            <a:endParaRPr lang="en-US" dirty="0"/>
          </a:p>
          <a:p>
            <a:fld id="{24C39964-AEF8-4218-8D6D-948974DE2C5E}" type="slidenum">
              <a:rPr lang="en-US"/>
              <a:pPr/>
              <a:t>‹#›</a:t>
            </a:fld>
            <a:endParaRPr lang="en-US" dirty="0"/>
          </a:p>
        </p:txBody>
      </p:sp>
    </p:spTree>
    <p:extLst>
      <p:ext uri="{BB962C8B-B14F-4D97-AF65-F5344CB8AC3E}">
        <p14:creationId xmlns:p14="http://schemas.microsoft.com/office/powerpoint/2010/main" val="1590811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sp>
        <p:nvSpPr>
          <p:cNvPr id="2" name="Title 1"/>
          <p:cNvSpPr>
            <a:spLocks noGrp="1"/>
          </p:cNvSpPr>
          <p:nvPr>
            <p:ph type="ctrTitle"/>
          </p:nvPr>
        </p:nvSpPr>
        <p:spPr>
          <a:xfrm>
            <a:off x="2057400" y="1970927"/>
            <a:ext cx="4724400" cy="2086725"/>
          </a:xfrm>
          <a:noFill/>
          <a:ln>
            <a:noFill/>
          </a:ln>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320300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3"/>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2907050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3"/>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1550752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7"/>
            <a:ext cx="4724400" cy="2086725"/>
          </a:xfrm>
          <a:noFill/>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9" name="Picture 8"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396338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IHI_Symbol.png"/>
          <p:cNvPicPr>
            <a:picLocks noChangeAspect="1"/>
          </p:cNvPicPr>
          <p:nvPr/>
        </p:nvPicPr>
        <p:blipFill>
          <a:blip r:embed="rId2" cstate="print"/>
          <a:stretch>
            <a:fillRect/>
          </a:stretch>
        </p:blipFill>
        <p:spPr>
          <a:xfrm>
            <a:off x="8241223" y="6224155"/>
            <a:ext cx="438652" cy="432955"/>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771278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5635"/>
            <a:ext cx="8229600" cy="141316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3"/>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33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609850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a:t>Click to edit Master title style</a:t>
            </a:r>
            <a:endParaRPr lang="en-US" dirty="0"/>
          </a:p>
        </p:txBody>
      </p:sp>
      <p:sp>
        <p:nvSpPr>
          <p:cNvPr id="3" name="Content Placeholder 2"/>
          <p:cNvSpPr>
            <a:spLocks noGrp="1"/>
          </p:cNvSpPr>
          <p:nvPr>
            <p:ph idx="1"/>
          </p:nvPr>
        </p:nvSpPr>
        <p:spPr>
          <a:xfrm>
            <a:off x="4343400" y="1447801"/>
            <a:ext cx="4343400" cy="4419601"/>
          </a:xfrm>
        </p:spPr>
        <p:txBody>
          <a:bodyPr>
            <a:normAutofit/>
          </a:bodyPr>
          <a:lstStyle>
            <a:lvl1pPr marL="0" indent="0">
              <a:spcBef>
                <a:spcPts val="0"/>
              </a:spcBef>
              <a:buFont typeface="Arial" pitchFamily="34" charset="0"/>
              <a:buNone/>
              <a:defRPr sz="2800">
                <a:solidFill>
                  <a:srgbClr val="009EC2"/>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7"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705602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8229600" cy="4419601"/>
          </a:xfrm>
        </p:spPr>
        <p:txBody>
          <a:bodyPr/>
          <a:lstStyle>
            <a:lvl1pPr>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pic>
        <p:nvPicPr>
          <p:cNvPr id="7" name="Picture 6" descr="IHI_Symbol.png"/>
          <p:cNvPicPr>
            <a:picLocks noChangeAspect="1"/>
          </p:cNvPicPr>
          <p:nvPr/>
        </p:nvPicPr>
        <p:blipFill>
          <a:blip r:embed="rId3" cstate="print"/>
          <a:stretch>
            <a:fillRect/>
          </a:stretch>
        </p:blipFill>
        <p:spPr>
          <a:xfrm>
            <a:off x="8241224" y="6224158"/>
            <a:ext cx="438652" cy="432955"/>
          </a:xfrm>
          <a:prstGeom prst="rect">
            <a:avLst/>
          </a:prstGeom>
        </p:spPr>
      </p:pic>
      <p:sp>
        <p:nvSpPr>
          <p:cNvPr id="1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3"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1064262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971709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11"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p:nvPicPr>
        <p:blipFill>
          <a:blip r:embed="rId3" cstate="print"/>
          <a:stretch>
            <a:fillRect/>
          </a:stretch>
        </p:blipFill>
        <p:spPr>
          <a:xfrm>
            <a:off x="4724400" y="1600200"/>
            <a:ext cx="4267200" cy="3953636"/>
          </a:xfrm>
          <a:prstGeom prst="rect">
            <a:avLst/>
          </a:prstGeom>
          <a:ln>
            <a:noFill/>
          </a:ln>
        </p:spPr>
      </p:pic>
      <p:pic>
        <p:nvPicPr>
          <p:cNvPr id="6" name="Content Placeholder 8" descr="circle_diag.png"/>
          <p:cNvPicPr>
            <a:picLocks noChangeAspect="1"/>
          </p:cNvPicPr>
          <p:nvPr userDrawn="1"/>
        </p:nvPicPr>
        <p:blipFill>
          <a:blip r:embed="rId3"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2887811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8345557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173562" y="1807779"/>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8" name="Text Placeholder 12"/>
          <p:cNvSpPr>
            <a:spLocks noGrp="1"/>
          </p:cNvSpPr>
          <p:nvPr>
            <p:ph type="body" sz="quarter" idx="13"/>
          </p:nvPr>
        </p:nvSpPr>
        <p:spPr>
          <a:xfrm>
            <a:off x="5202617" y="1571299"/>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7" name="Text Placeholder 12"/>
          <p:cNvSpPr>
            <a:spLocks noGrp="1"/>
          </p:cNvSpPr>
          <p:nvPr>
            <p:ph type="body" sz="quarter" idx="12"/>
          </p:nvPr>
        </p:nvSpPr>
        <p:spPr>
          <a:xfrm>
            <a:off x="5697917" y="2149367"/>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6" name="Text Placeholder 12"/>
          <p:cNvSpPr>
            <a:spLocks noGrp="1"/>
          </p:cNvSpPr>
          <p:nvPr>
            <p:ph type="body" sz="quarter" idx="11"/>
          </p:nvPr>
        </p:nvSpPr>
        <p:spPr>
          <a:xfrm>
            <a:off x="6107017" y="2682766"/>
            <a:ext cx="1467803"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3"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grpSp>
        <p:nvGrpSpPr>
          <p:cNvPr id="14" name="Group 13"/>
          <p:cNvGrpSpPr/>
          <p:nvPr userDrawn="1"/>
        </p:nvGrpSpPr>
        <p:grpSpPr>
          <a:xfrm>
            <a:off x="5173562" y="1807779"/>
            <a:ext cx="3389743" cy="3389743"/>
            <a:chOff x="5013278" y="1883978"/>
            <a:chExt cx="3389743" cy="3389743"/>
          </a:xfrm>
        </p:grpSpPr>
        <p:sp>
          <p:nvSpPr>
            <p:cNvPr id="20" name="Oval 19"/>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Oval 21"/>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4" name="Text Placeholder 12"/>
          <p:cNvSpPr>
            <a:spLocks noGrp="1"/>
          </p:cNvSpPr>
          <p:nvPr>
            <p:ph type="body" sz="quarter" idx="13"/>
          </p:nvPr>
        </p:nvSpPr>
        <p:spPr>
          <a:xfrm>
            <a:off x="5202617" y="1571299"/>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5" name="Text Placeholder 12"/>
          <p:cNvSpPr>
            <a:spLocks noGrp="1"/>
          </p:cNvSpPr>
          <p:nvPr>
            <p:ph type="body" sz="quarter" idx="12"/>
          </p:nvPr>
        </p:nvSpPr>
        <p:spPr>
          <a:xfrm>
            <a:off x="5697917" y="2149367"/>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6" name="Text Placeholder 12"/>
          <p:cNvSpPr>
            <a:spLocks noGrp="1"/>
          </p:cNvSpPr>
          <p:nvPr>
            <p:ph type="body" sz="quarter" idx="11"/>
          </p:nvPr>
        </p:nvSpPr>
        <p:spPr>
          <a:xfrm>
            <a:off x="6107017" y="2682766"/>
            <a:ext cx="1467803"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7"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8" name="Title 1"/>
          <p:cNvSpPr>
            <a:spLocks noGrp="1"/>
          </p:cNvSpPr>
          <p:nvPr>
            <p:ph type="title"/>
          </p:nvPr>
        </p:nvSpPr>
        <p:spPr>
          <a:xfrm>
            <a:off x="457200" y="415635"/>
            <a:ext cx="8229600" cy="762000"/>
          </a:xfrm>
        </p:spPr>
        <p:txBody>
          <a:bodyPr/>
          <a:lstStyle/>
          <a:p>
            <a:r>
              <a:rPr lang="en-US"/>
              <a:t>Click to edit Master title style</a:t>
            </a:r>
          </a:p>
        </p:txBody>
      </p:sp>
      <p:sp>
        <p:nvSpPr>
          <p:cNvPr id="29"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3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747402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4724400" y="1600200"/>
            <a:ext cx="4267200" cy="3953636"/>
          </a:xfrm>
          <a:prstGeom prst="rect">
            <a:avLst/>
          </a:prstGeom>
          <a:ln>
            <a:noFill/>
          </a:ln>
        </p:spPr>
      </p:pic>
      <p:pic>
        <p:nvPicPr>
          <p:cNvPr id="6"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133024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ubtitl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tx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IHI_Symbol.png"/>
          <p:cNvPicPr>
            <a:picLocks noChangeAspect="1"/>
          </p:cNvPicPr>
          <p:nvPr/>
        </p:nvPicPr>
        <p:blipFill>
          <a:blip r:embed="rId2" cstate="print"/>
          <a:stretch>
            <a:fillRect/>
          </a:stretch>
        </p:blipFill>
        <p:spPr>
          <a:xfrm>
            <a:off x="8241223" y="6224155"/>
            <a:ext cx="438652" cy="4329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8"/>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10" name="Rectangle 9"/>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IHI_Symbol.png"/>
          <p:cNvPicPr>
            <a:picLocks noChangeAspect="1"/>
          </p:cNvPicPr>
          <p:nvPr userDrawn="1"/>
        </p:nvPicPr>
        <p:blipFill>
          <a:blip r:embed="rId2"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38557266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8"/>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10" name="Rectangle 9"/>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IHI_Symbol.png"/>
          <p:cNvPicPr>
            <a:picLocks noChangeAspect="1"/>
          </p:cNvPicPr>
          <p:nvPr userDrawn="1"/>
        </p:nvPicPr>
        <p:blipFill>
          <a:blip r:embed="rId2"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35506992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0" y="1447801"/>
            <a:ext cx="4800600" cy="4419601"/>
          </a:xfrm>
        </p:spPr>
        <p:txBody>
          <a:bodyPr>
            <a:normAutofit/>
          </a:bodyPr>
          <a:lstStyle>
            <a:lvl1pPr marL="0" indent="0">
              <a:spcBef>
                <a:spcPts val="0"/>
              </a:spcBef>
              <a:buFont typeface="Arial" pitchFamily="34" charset="0"/>
              <a:buNone/>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1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040827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solidFill>
                <a:srgbClr val="45545F"/>
              </a:solidFill>
            </a:endParaRPr>
          </a:p>
        </p:txBody>
      </p:sp>
    </p:spTree>
    <p:extLst>
      <p:ext uri="{BB962C8B-B14F-4D97-AF65-F5344CB8AC3E}">
        <p14:creationId xmlns:p14="http://schemas.microsoft.com/office/powerpoint/2010/main" val="139806147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solidFill>
                <a:srgbClr val="45545F"/>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a:solidFill>
                <a:srgbClr val="777779"/>
              </a:solidFill>
            </a:endParaRPr>
          </a:p>
          <a:p>
            <a:pPr>
              <a:defRPr/>
            </a:pPr>
            <a:fld id="{F54EDB7C-FE02-4D47-99F8-542D363E3A4B}"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216332294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sp>
        <p:nvSpPr>
          <p:cNvPr id="2" name="Title 1"/>
          <p:cNvSpPr>
            <a:spLocks noGrp="1"/>
          </p:cNvSpPr>
          <p:nvPr>
            <p:ph type="ctrTitle"/>
          </p:nvPr>
        </p:nvSpPr>
        <p:spPr>
          <a:xfrm>
            <a:off x="2057400" y="1970927"/>
            <a:ext cx="4724400" cy="2086725"/>
          </a:xfrm>
          <a:noFill/>
          <a:ln>
            <a:noFill/>
          </a:ln>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2356597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3"/>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29814965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3"/>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8" name="Picture 7"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36282654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7"/>
            <a:ext cx="4724400" cy="2086725"/>
          </a:xfrm>
          <a:noFill/>
        </p:spPr>
        <p:txBody>
          <a:bodyPr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p:nvPicPr>
        <p:blipFill>
          <a:blip r:embed="rId3" cstate="print"/>
          <a:stretch>
            <a:fillRect/>
          </a:stretch>
        </p:blipFill>
        <p:spPr>
          <a:xfrm>
            <a:off x="533401" y="381003"/>
            <a:ext cx="2144835" cy="782139"/>
          </a:xfrm>
          <a:prstGeom prst="rect">
            <a:avLst/>
          </a:prstGeom>
        </p:spPr>
      </p:pic>
      <p:pic>
        <p:nvPicPr>
          <p:cNvPr id="9" name="Picture 8" descr="IHI_Reverse_logo.png"/>
          <p:cNvPicPr>
            <a:picLocks noChangeAspect="1"/>
          </p:cNvPicPr>
          <p:nvPr userDrawn="1"/>
        </p:nvPicPr>
        <p:blipFill>
          <a:blip r:embed="rId3" cstate="print"/>
          <a:stretch>
            <a:fillRect/>
          </a:stretch>
        </p:blipFill>
        <p:spPr>
          <a:xfrm>
            <a:off x="533401" y="381003"/>
            <a:ext cx="2144835" cy="782139"/>
          </a:xfrm>
          <a:prstGeom prst="rect">
            <a:avLst/>
          </a:prstGeom>
        </p:spPr>
      </p:pic>
    </p:spTree>
    <p:extLst>
      <p:ext uri="{BB962C8B-B14F-4D97-AF65-F5344CB8AC3E}">
        <p14:creationId xmlns:p14="http://schemas.microsoft.com/office/powerpoint/2010/main" val="5963818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429456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Graphic - dark">
    <p:bg>
      <p:bgPr>
        <a:solidFill>
          <a:schemeClr val="tx1"/>
        </a:solidFill>
        <a:effectLst/>
      </p:bgPr>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3" y="6224155"/>
            <a:ext cx="438652" cy="432955"/>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5635"/>
            <a:ext cx="8229600" cy="141316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3"/>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3954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3388790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a:t>Click to edit Master title style</a:t>
            </a:r>
            <a:endParaRPr lang="en-US" dirty="0"/>
          </a:p>
        </p:txBody>
      </p:sp>
      <p:sp>
        <p:nvSpPr>
          <p:cNvPr id="3" name="Content Placeholder 2"/>
          <p:cNvSpPr>
            <a:spLocks noGrp="1"/>
          </p:cNvSpPr>
          <p:nvPr>
            <p:ph idx="1"/>
          </p:nvPr>
        </p:nvSpPr>
        <p:spPr>
          <a:xfrm>
            <a:off x="4343400" y="1447801"/>
            <a:ext cx="4343400" cy="4419601"/>
          </a:xfrm>
        </p:spPr>
        <p:txBody>
          <a:bodyPr>
            <a:normAutofit/>
          </a:bodyPr>
          <a:lstStyle>
            <a:lvl1pPr marL="0" indent="0">
              <a:spcBef>
                <a:spcPts val="0"/>
              </a:spcBef>
              <a:buFont typeface="Arial" pitchFamily="34" charset="0"/>
              <a:buNone/>
              <a:defRPr sz="2800">
                <a:solidFill>
                  <a:srgbClr val="009EC2"/>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7"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249598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8229600" cy="4419601"/>
          </a:xfrm>
        </p:spPr>
        <p:txBody>
          <a:bodyPr/>
          <a:lstStyle>
            <a:lvl1pPr>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pic>
        <p:nvPicPr>
          <p:cNvPr id="7" name="Picture 6" descr="IHI_Symbol.png"/>
          <p:cNvPicPr>
            <a:picLocks noChangeAspect="1"/>
          </p:cNvPicPr>
          <p:nvPr/>
        </p:nvPicPr>
        <p:blipFill>
          <a:blip r:embed="rId3" cstate="print"/>
          <a:stretch>
            <a:fillRect/>
          </a:stretch>
        </p:blipFill>
        <p:spPr>
          <a:xfrm>
            <a:off x="8241224" y="6224158"/>
            <a:ext cx="438652" cy="432955"/>
          </a:xfrm>
          <a:prstGeom prst="rect">
            <a:avLst/>
          </a:prstGeom>
        </p:spPr>
      </p:pic>
      <p:sp>
        <p:nvSpPr>
          <p:cNvPr id="1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3"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41007102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560515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11"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p:nvPicPr>
        <p:blipFill>
          <a:blip r:embed="rId3" cstate="print"/>
          <a:stretch>
            <a:fillRect/>
          </a:stretch>
        </p:blipFill>
        <p:spPr>
          <a:xfrm>
            <a:off x="4724400" y="1600200"/>
            <a:ext cx="4267200" cy="3953636"/>
          </a:xfrm>
          <a:prstGeom prst="rect">
            <a:avLst/>
          </a:prstGeom>
          <a:ln>
            <a:noFill/>
          </a:ln>
        </p:spPr>
      </p:pic>
      <p:pic>
        <p:nvPicPr>
          <p:cNvPr id="6" name="Content Placeholder 8" descr="circle_diag.png"/>
          <p:cNvPicPr>
            <a:picLocks noChangeAspect="1"/>
          </p:cNvPicPr>
          <p:nvPr userDrawn="1"/>
        </p:nvPicPr>
        <p:blipFill>
          <a:blip r:embed="rId3"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4119159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7404355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173562" y="1807779"/>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8" name="Text Placeholder 12"/>
          <p:cNvSpPr>
            <a:spLocks noGrp="1"/>
          </p:cNvSpPr>
          <p:nvPr>
            <p:ph type="body" sz="quarter" idx="13"/>
          </p:nvPr>
        </p:nvSpPr>
        <p:spPr>
          <a:xfrm>
            <a:off x="5202617" y="1571299"/>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7" name="Text Placeholder 12"/>
          <p:cNvSpPr>
            <a:spLocks noGrp="1"/>
          </p:cNvSpPr>
          <p:nvPr>
            <p:ph type="body" sz="quarter" idx="12"/>
          </p:nvPr>
        </p:nvSpPr>
        <p:spPr>
          <a:xfrm>
            <a:off x="5697917" y="2149367"/>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6" name="Text Placeholder 12"/>
          <p:cNvSpPr>
            <a:spLocks noGrp="1"/>
          </p:cNvSpPr>
          <p:nvPr>
            <p:ph type="body" sz="quarter" idx="11"/>
          </p:nvPr>
        </p:nvSpPr>
        <p:spPr>
          <a:xfrm>
            <a:off x="6107017" y="2682766"/>
            <a:ext cx="1467803"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3"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grpSp>
        <p:nvGrpSpPr>
          <p:cNvPr id="14" name="Group 13"/>
          <p:cNvGrpSpPr/>
          <p:nvPr userDrawn="1"/>
        </p:nvGrpSpPr>
        <p:grpSpPr>
          <a:xfrm>
            <a:off x="5173562" y="1807779"/>
            <a:ext cx="3389743" cy="3389743"/>
            <a:chOff x="5013278" y="1883978"/>
            <a:chExt cx="3389743" cy="3389743"/>
          </a:xfrm>
        </p:grpSpPr>
        <p:sp>
          <p:nvSpPr>
            <p:cNvPr id="20" name="Oval 19"/>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Oval 21"/>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4" name="Text Placeholder 12"/>
          <p:cNvSpPr>
            <a:spLocks noGrp="1"/>
          </p:cNvSpPr>
          <p:nvPr>
            <p:ph type="body" sz="quarter" idx="13"/>
          </p:nvPr>
        </p:nvSpPr>
        <p:spPr>
          <a:xfrm>
            <a:off x="5202617" y="1571299"/>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5" name="Text Placeholder 12"/>
          <p:cNvSpPr>
            <a:spLocks noGrp="1"/>
          </p:cNvSpPr>
          <p:nvPr>
            <p:ph type="body" sz="quarter" idx="12"/>
          </p:nvPr>
        </p:nvSpPr>
        <p:spPr>
          <a:xfrm>
            <a:off x="5697917" y="2149367"/>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6" name="Text Placeholder 12"/>
          <p:cNvSpPr>
            <a:spLocks noGrp="1"/>
          </p:cNvSpPr>
          <p:nvPr>
            <p:ph type="body" sz="quarter" idx="11"/>
          </p:nvPr>
        </p:nvSpPr>
        <p:spPr>
          <a:xfrm>
            <a:off x="6107017" y="2682766"/>
            <a:ext cx="1467803"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7"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8" name="Title 1"/>
          <p:cNvSpPr>
            <a:spLocks noGrp="1"/>
          </p:cNvSpPr>
          <p:nvPr>
            <p:ph type="title"/>
          </p:nvPr>
        </p:nvSpPr>
        <p:spPr>
          <a:xfrm>
            <a:off x="457200" y="415635"/>
            <a:ext cx="8229600" cy="762000"/>
          </a:xfrm>
        </p:spPr>
        <p:txBody>
          <a:bodyPr/>
          <a:lstStyle/>
          <a:p>
            <a:r>
              <a:rPr lang="en-US"/>
              <a:t>Click to edit Master title style</a:t>
            </a:r>
          </a:p>
        </p:txBody>
      </p:sp>
      <p:sp>
        <p:nvSpPr>
          <p:cNvPr id="29"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3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8426073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1"/>
            <a:ext cx="4267200" cy="4419601"/>
          </a:xfrm>
        </p:spPr>
        <p:txBody>
          <a:bodyPr/>
          <a:lstStyle>
            <a:lvl1pPr marL="0" indent="0">
              <a:spcBef>
                <a:spcPts val="0"/>
              </a:spcBef>
              <a:buFont typeface="Arial" pitchFamily="34" charset="0"/>
              <a:buNone/>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4724400" y="1600200"/>
            <a:ext cx="4267200" cy="3953636"/>
          </a:xfrm>
          <a:prstGeom prst="rect">
            <a:avLst/>
          </a:prstGeom>
          <a:ln>
            <a:noFill/>
          </a:ln>
        </p:spPr>
      </p:pic>
      <p:pic>
        <p:nvPicPr>
          <p:cNvPr id="6"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8282905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8"/>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10" name="Rectangle 9"/>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IHI_Symbol.png"/>
          <p:cNvPicPr>
            <a:picLocks noChangeAspect="1"/>
          </p:cNvPicPr>
          <p:nvPr userDrawn="1"/>
        </p:nvPicPr>
        <p:blipFill>
          <a:blip r:embed="rId2"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353251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Graphic - white">
    <p:bg>
      <p:bgRef idx="1001">
        <a:schemeClr val="bg1"/>
      </p:bgRef>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3" y="6224155"/>
            <a:ext cx="438652" cy="4329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8"/>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10" name="Rectangle 9"/>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IHI_Symbol.png"/>
          <p:cNvPicPr>
            <a:picLocks noChangeAspect="1"/>
          </p:cNvPicPr>
          <p:nvPr userDrawn="1"/>
        </p:nvPicPr>
        <p:blipFill>
          <a:blip r:embed="rId2" cstate="print"/>
          <a:stretch>
            <a:fillRect/>
          </a:stretch>
        </p:blipFill>
        <p:spPr>
          <a:xfrm>
            <a:off x="8241224" y="6224158"/>
            <a:ext cx="438652" cy="432955"/>
          </a:xfrm>
          <a:prstGeom prst="rect">
            <a:avLst/>
          </a:prstGeom>
        </p:spPr>
      </p:pic>
    </p:spTree>
    <p:extLst>
      <p:ext uri="{BB962C8B-B14F-4D97-AF65-F5344CB8AC3E}">
        <p14:creationId xmlns:p14="http://schemas.microsoft.com/office/powerpoint/2010/main" val="3108075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0" y="1447801"/>
            <a:ext cx="4800600" cy="4419601"/>
          </a:xfrm>
        </p:spPr>
        <p:txBody>
          <a:bodyPr>
            <a:normAutofit/>
          </a:bodyPr>
          <a:lstStyle>
            <a:lvl1pPr marL="0" indent="0">
              <a:spcBef>
                <a:spcPts val="0"/>
              </a:spcBef>
              <a:buFont typeface="Arial" pitchFamily="34" charset="0"/>
              <a:buNone/>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10"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972015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solidFill>
                <a:srgbClr val="45545F"/>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a:solidFill>
                <a:srgbClr val="777779"/>
              </a:solidFill>
            </a:endParaRPr>
          </a:p>
          <a:p>
            <a:pPr>
              <a:defRPr/>
            </a:pPr>
            <a:fld id="{F54EDB7C-FE02-4D47-99F8-542D363E3A4B}"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34872074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7040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endParaRPr lang="en-US" dirty="0"/>
          </a:p>
        </p:txBody>
      </p:sp>
      <p:sp>
        <p:nvSpPr>
          <p:cNvPr id="3" name="Rectangle 10"/>
          <p:cNvSpPr>
            <a:spLocks noGrp="1" noChangeArrowheads="1"/>
          </p:cNvSpPr>
          <p:nvPr>
            <p:ph type="sldNum" sz="quarter" idx="11"/>
          </p:nvPr>
        </p:nvSpPr>
        <p:spPr>
          <a:ln/>
        </p:spPr>
        <p:txBody>
          <a:bodyPr/>
          <a:lstStyle>
            <a:lvl1pPr>
              <a:defRPr/>
            </a:lvl1pPr>
          </a:lstStyle>
          <a:p>
            <a:endParaRPr lang="en-US" dirty="0"/>
          </a:p>
          <a:p>
            <a:fld id="{24C39964-AEF8-4218-8D6D-948974DE2C5E}" type="slidenum">
              <a:rPr lang="en-US"/>
              <a:pPr/>
              <a:t>‹#›</a:t>
            </a:fld>
            <a:endParaRPr lang="en-US" dirty="0"/>
          </a:p>
        </p:txBody>
      </p:sp>
    </p:spTree>
    <p:extLst>
      <p:ext uri="{BB962C8B-B14F-4D97-AF65-F5344CB8AC3E}">
        <p14:creationId xmlns:p14="http://schemas.microsoft.com/office/powerpoint/2010/main" val="2036405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
        <p:nvSpPr>
          <p:cNvPr id="2" name="Title 1"/>
          <p:cNvSpPr>
            <a:spLocks noGrp="1"/>
          </p:cNvSpPr>
          <p:nvPr>
            <p:ph type="ctrTitle"/>
          </p:nvPr>
        </p:nvSpPr>
        <p:spPr>
          <a:xfrm>
            <a:off x="2057400" y="1970925"/>
            <a:ext cx="4724400" cy="2086725"/>
          </a:xfrm>
          <a:noFill/>
          <a:ln>
            <a:noFill/>
          </a:ln>
        </p:spPr>
        <p:txBody>
          <a:bodyPr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39828851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extLst>
      <p:ext uri="{BB962C8B-B14F-4D97-AF65-F5344CB8AC3E}">
        <p14:creationId xmlns:p14="http://schemas.microsoft.com/office/powerpoint/2010/main" val="3469920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extLst>
      <p:ext uri="{BB962C8B-B14F-4D97-AF65-F5344CB8AC3E}">
        <p14:creationId xmlns:p14="http://schemas.microsoft.com/office/powerpoint/2010/main" val="74873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5"/>
            <a:ext cx="4724400" cy="2086725"/>
          </a:xfrm>
          <a:noFill/>
        </p:spPr>
        <p:txBody>
          <a:bodyPr anchor="b" anchorCtr="0">
            <a:spAutoFit/>
          </a:bodyPr>
          <a:lstStyle>
            <a:lvl1pPr algn="l">
              <a:lnSpc>
                <a:spcPct val="80000"/>
              </a:lnSpc>
              <a:defRPr sz="540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8" name="Picture 7"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extLst>
      <p:ext uri="{BB962C8B-B14F-4D97-AF65-F5344CB8AC3E}">
        <p14:creationId xmlns:p14="http://schemas.microsoft.com/office/powerpoint/2010/main" val="8813790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5635"/>
            <a:ext cx="8229600" cy="1413166"/>
          </a:xfrm>
        </p:spPr>
        <p:txBody>
          <a:bodyPr/>
          <a:lstStyle/>
          <a:p>
            <a:r>
              <a:rPr lang="en-US" dirty="0"/>
              <a:t>Click to edit Master title style</a:t>
            </a:r>
          </a:p>
        </p:txBody>
      </p:sp>
      <p:sp>
        <p:nvSpPr>
          <p:cNvPr id="3" name="Content Placeholder 2"/>
          <p:cNvSpPr>
            <a:spLocks noGrp="1"/>
          </p:cNvSpPr>
          <p:nvPr>
            <p:ph idx="1"/>
          </p:nvPr>
        </p:nvSpPr>
        <p:spPr>
          <a:xfrm>
            <a:off x="457200" y="2057400"/>
            <a:ext cx="8229600" cy="381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93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5530" b="37291"/>
          <a:stretch>
            <a:fillRect/>
          </a:stretch>
        </p:blipFill>
        <p:spPr bwMode="auto">
          <a:xfrm>
            <a:off x="106365" y="6019800"/>
            <a:ext cx="3218688" cy="65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lvl1pPr>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pic>
        <p:nvPicPr>
          <p:cNvPr id="7" name="Picture 6" descr="IHI_Symbol.png"/>
          <p:cNvPicPr>
            <a:picLocks noChangeAspect="1"/>
          </p:cNvPicPr>
          <p:nvPr userDrawn="1"/>
        </p:nvPicPr>
        <p:blipFill>
          <a:blip r:embed="rId4"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4115958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endParaRPr lang="en-US" dirty="0"/>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5543715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1377230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userDrawn="1"/>
        </p:nvPicPr>
        <p:blipFill>
          <a:blip r:embed="rId4" cstate="print"/>
          <a:stretch>
            <a:fillRect/>
          </a:stretch>
        </p:blipFill>
        <p:spPr>
          <a:xfrm>
            <a:off x="4724400" y="1600200"/>
            <a:ext cx="4267200" cy="3953636"/>
          </a:xfrm>
          <a:prstGeom prst="rect">
            <a:avLst/>
          </a:prstGeom>
          <a:ln>
            <a:noFill/>
          </a:ln>
        </p:spPr>
      </p:pic>
    </p:spTree>
    <p:extLst>
      <p:ext uri="{BB962C8B-B14F-4D97-AF65-F5344CB8AC3E}">
        <p14:creationId xmlns:p14="http://schemas.microsoft.com/office/powerpoint/2010/main" val="19292224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8160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xt and Circle Graphic">
    <p:spTree>
      <p:nvGrpSpPr>
        <p:cNvPr id="1" name=""/>
        <p:cNvGrpSpPr/>
        <p:nvPr/>
      </p:nvGrpSpPr>
      <p:grpSpPr>
        <a:xfrm>
          <a:off x="0" y="0"/>
          <a:ext cx="0" cy="0"/>
          <a:chOff x="0" y="0"/>
          <a:chExt cx="0" cy="0"/>
        </a:xfrm>
      </p:grpSpPr>
      <p:grpSp>
        <p:nvGrpSpPr>
          <p:cNvPr id="19" name="Group 18"/>
          <p:cNvGrpSpPr/>
          <p:nvPr userDrawn="1"/>
        </p:nvGrpSpPr>
        <p:grpSpPr>
          <a:xfrm>
            <a:off x="5173559" y="1807778"/>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Placeholder 12"/>
          <p:cNvSpPr>
            <a:spLocks noGrp="1"/>
          </p:cNvSpPr>
          <p:nvPr userDrawn="1">
            <p:ph type="body" sz="quarter" idx="13"/>
          </p:nvPr>
        </p:nvSpPr>
        <p:spPr>
          <a:xfrm>
            <a:off x="5202617" y="1571298"/>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7" name="Text Placeholder 12"/>
          <p:cNvSpPr>
            <a:spLocks noGrp="1"/>
          </p:cNvSpPr>
          <p:nvPr userDrawn="1">
            <p:ph type="body" sz="quarter" idx="12"/>
          </p:nvPr>
        </p:nvSpPr>
        <p:spPr>
          <a:xfrm>
            <a:off x="5697917" y="2149366"/>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6" name="Text Placeholder 12"/>
          <p:cNvSpPr>
            <a:spLocks noGrp="1"/>
          </p:cNvSpPr>
          <p:nvPr userDrawn="1">
            <p:ph type="body" sz="quarter" idx="11"/>
          </p:nvPr>
        </p:nvSpPr>
        <p:spPr>
          <a:xfrm>
            <a:off x="6107016" y="2682766"/>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13" name="Text Placeholder 12"/>
          <p:cNvSpPr>
            <a:spLocks noGrp="1"/>
          </p:cNvSpPr>
          <p:nvPr userDrawn="1">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p:txBody>
      </p:sp>
      <p:sp>
        <p:nvSpPr>
          <p:cNvPr id="2" name="Title 1"/>
          <p:cNvSpPr>
            <a:spLocks noGrp="1"/>
          </p:cNvSpPr>
          <p:nvPr userDrawn="1">
            <p:ph type="title"/>
          </p:nvPr>
        </p:nvSpPr>
        <p:spPr/>
        <p:txBody>
          <a:bodyPr/>
          <a:lstStyle/>
          <a:p>
            <a:r>
              <a:rPr lang="en-US"/>
              <a:t>Click to edit Master title style</a:t>
            </a:r>
          </a:p>
        </p:txBody>
      </p:sp>
      <p:sp>
        <p:nvSpPr>
          <p:cNvPr id="8" name="Slide Number Placeholder 2"/>
          <p:cNvSpPr>
            <a:spLocks noGrp="1"/>
          </p:cNvSpPr>
          <p:nvPr userDrawn="1">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14"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Tree>
    <p:extLst>
      <p:ext uri="{BB962C8B-B14F-4D97-AF65-F5344CB8AC3E}">
        <p14:creationId xmlns:p14="http://schemas.microsoft.com/office/powerpoint/2010/main" val="2116775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
        <p:nvSpPr>
          <p:cNvPr id="6" name="Content Placeholder 2"/>
          <p:cNvSpPr>
            <a:spLocks noGrp="1"/>
          </p:cNvSpPr>
          <p:nvPr>
            <p:ph idx="1"/>
          </p:nvPr>
        </p:nvSpPr>
        <p:spPr>
          <a:xfrm>
            <a:off x="457200" y="1447800"/>
            <a:ext cx="4267200" cy="4419601"/>
          </a:xfrm>
        </p:spPr>
        <p:txBody>
          <a:bodyPr/>
          <a:lstStyle>
            <a:lvl1pPr marL="347472" indent="-347472">
              <a:spcBef>
                <a:spcPts val="576"/>
              </a:spcBef>
              <a:buFontTx/>
              <a:buBlip>
                <a:blip r:embed="rId3"/>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dirty="0"/>
              <a:t>Click to edit Master text styles</a:t>
            </a:r>
          </a:p>
        </p:txBody>
      </p:sp>
    </p:spTree>
    <p:extLst>
      <p:ext uri="{BB962C8B-B14F-4D97-AF65-F5344CB8AC3E}">
        <p14:creationId xmlns:p14="http://schemas.microsoft.com/office/powerpoint/2010/main" val="24004617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7" name="Rectangle 6"/>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endParaRPr lang="en-US" dirty="0"/>
          </a:p>
        </p:txBody>
      </p:sp>
      <p:pic>
        <p:nvPicPr>
          <p:cNvPr id="10" name="Picture 2"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1529" y="6176418"/>
            <a:ext cx="3128005" cy="6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0901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Blank with Pictu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endParaRPr lang="en-US" dirty="0"/>
          </a:p>
        </p:txBody>
      </p:sp>
    </p:spTree>
    <p:extLst>
      <p:ext uri="{BB962C8B-B14F-4D97-AF65-F5344CB8AC3E}">
        <p14:creationId xmlns:p14="http://schemas.microsoft.com/office/powerpoint/2010/main" val="2888327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0" y="1447800"/>
            <a:ext cx="4800600" cy="4419601"/>
          </a:xfrm>
        </p:spPr>
        <p:txBody>
          <a:bodyPr>
            <a:normAutofit/>
          </a:bodyPr>
          <a:lstStyle>
            <a:lvl1pPr marL="347472" indent="-347472">
              <a:spcBef>
                <a:spcPts val="576"/>
              </a:spcBef>
              <a:buFontTx/>
              <a:buBlip>
                <a:blip r:embed="rId2"/>
              </a:buBlip>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dirty="0"/>
              <a:t>Click to edit Master text styles</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endParaRPr lang="en-US" dirty="0"/>
          </a:p>
        </p:txBody>
      </p:sp>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7506943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2.jpe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2.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1.png"/><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theme" Target="../theme/theme3.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image" Target="../media/image1.pn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image" Target="../media/image3.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image" Target="../media/image2.jpeg"/><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HI_Symbol.png"/>
          <p:cNvPicPr>
            <a:picLocks noChangeAspect="1"/>
          </p:cNvPicPr>
          <p:nvPr/>
        </p:nvPicPr>
        <p:blipFill>
          <a:blip r:embed="rId48" cstate="print"/>
          <a:stretch>
            <a:fillRect/>
          </a:stretch>
        </p:blipFill>
        <p:spPr>
          <a:xfrm>
            <a:off x="8241223" y="6224155"/>
            <a:ext cx="438652" cy="432955"/>
          </a:xfrm>
          <a:prstGeom prst="rect">
            <a:avLst/>
          </a:prstGeom>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649" r:id="rId26"/>
    <p:sldLayoutId id="2147483660" r:id="rId27"/>
    <p:sldLayoutId id="2147483661" r:id="rId28"/>
    <p:sldLayoutId id="2147483662" r:id="rId29"/>
    <p:sldLayoutId id="2147483650" r:id="rId30"/>
    <p:sldLayoutId id="2147483695" r:id="rId31"/>
    <p:sldLayoutId id="2147483663" r:id="rId32"/>
    <p:sldLayoutId id="2147483664" r:id="rId33"/>
    <p:sldLayoutId id="2147483665" r:id="rId34"/>
    <p:sldLayoutId id="2147483666" r:id="rId35"/>
    <p:sldLayoutId id="2147483696" r:id="rId36"/>
    <p:sldLayoutId id="2147483690" r:id="rId37"/>
    <p:sldLayoutId id="2147483667" r:id="rId38"/>
    <p:sldLayoutId id="2147483687" r:id="rId39"/>
    <p:sldLayoutId id="2147483689" r:id="rId40"/>
    <p:sldLayoutId id="2147483693" r:id="rId41"/>
    <p:sldLayoutId id="2147483694" r:id="rId42"/>
    <p:sldLayoutId id="2147483668" r:id="rId43"/>
    <p:sldLayoutId id="2147483757" r:id="rId44"/>
    <p:sldLayoutId id="2147483776" r:id="rId45"/>
  </p:sldLayoutIdLst>
  <p:hf hdr="0" ftr="0" dt="0"/>
  <p:txStyles>
    <p:titleStyle>
      <a:lvl1pPr algn="l" defTabSz="914400" rtl="0" eaLnBrk="1" latinLnBrk="0" hangingPunct="1">
        <a:spcBef>
          <a:spcPct val="0"/>
        </a:spcBef>
        <a:buNone/>
        <a:defRPr sz="4000" b="0" kern="1200">
          <a:solidFill>
            <a:srgbClr val="009EC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CD4E4"/>
        </a:buClr>
        <a:buSzPct val="85000"/>
        <a:buFontTx/>
        <a:buBlip>
          <a:blip r:embed="rId49"/>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HI_Symbol.png"/>
          <p:cNvPicPr>
            <a:picLocks noChangeAspect="1"/>
          </p:cNvPicPr>
          <p:nvPr/>
        </p:nvPicPr>
        <p:blipFill>
          <a:blip r:embed="rId22" cstate="print"/>
          <a:stretch>
            <a:fillRect/>
          </a:stretch>
        </p:blipFill>
        <p:spPr>
          <a:xfrm>
            <a:off x="8241224" y="6224158"/>
            <a:ext cx="438652" cy="432955"/>
          </a:xfrm>
          <a:prstGeom prst="rect">
            <a:avLst/>
          </a:prstGeom>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Picture 6" descr="IHI_Symbol.png"/>
          <p:cNvPicPr>
            <a:picLocks noChangeAspect="1"/>
          </p:cNvPicPr>
          <p:nvPr/>
        </p:nvPicPr>
        <p:blipFill>
          <a:blip r:embed="rId22" cstate="print"/>
          <a:stretch>
            <a:fillRect/>
          </a:stretch>
        </p:blipFill>
        <p:spPr>
          <a:xfrm>
            <a:off x="8241224" y="6224158"/>
            <a:ext cx="438652" cy="432955"/>
          </a:xfrm>
          <a:prstGeom prst="rect">
            <a:avLst/>
          </a:prstGeom>
        </p:spPr>
      </p:pic>
      <p:cxnSp>
        <p:nvCxnSpPr>
          <p:cNvPr id="11" name="Straight Connector 10"/>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43587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Lst>
  <p:hf hdr="0" ftr="0" dt="0"/>
  <p:txStyles>
    <p:titleStyle>
      <a:lvl1pPr algn="l" defTabSz="914400" rtl="0" eaLnBrk="1" latinLnBrk="0" hangingPunct="1">
        <a:spcBef>
          <a:spcPct val="0"/>
        </a:spcBef>
        <a:buNone/>
        <a:defRPr sz="4000" b="0" kern="1200">
          <a:solidFill>
            <a:srgbClr val="009EC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CD4E4"/>
        </a:buClr>
        <a:buSzPct val="85000"/>
        <a:buFontTx/>
        <a:buBlip>
          <a:blip r:embed="rId23"/>
        </a:buBlip>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HI_Symbol.png"/>
          <p:cNvPicPr>
            <a:picLocks noChangeAspect="1"/>
          </p:cNvPicPr>
          <p:nvPr/>
        </p:nvPicPr>
        <p:blipFill>
          <a:blip r:embed="rId41" cstate="print"/>
          <a:stretch>
            <a:fillRect/>
          </a:stretch>
        </p:blipFill>
        <p:spPr>
          <a:xfrm>
            <a:off x="8241224" y="6224158"/>
            <a:ext cx="438652" cy="432955"/>
          </a:xfrm>
          <a:prstGeom prst="rect">
            <a:avLst/>
          </a:prstGeom>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1" y="320676"/>
            <a:ext cx="55245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Picture 6" descr="IHI_Symbol.png"/>
          <p:cNvPicPr>
            <a:picLocks noChangeAspect="1"/>
          </p:cNvPicPr>
          <p:nvPr/>
        </p:nvPicPr>
        <p:blipFill>
          <a:blip r:embed="rId41" cstate="print"/>
          <a:stretch>
            <a:fillRect/>
          </a:stretch>
        </p:blipFill>
        <p:spPr>
          <a:xfrm>
            <a:off x="8241224" y="6224158"/>
            <a:ext cx="438652" cy="432955"/>
          </a:xfrm>
          <a:prstGeom prst="rect">
            <a:avLst/>
          </a:prstGeom>
        </p:spPr>
      </p:pic>
      <p:cxnSp>
        <p:nvCxnSpPr>
          <p:cNvPr id="11" name="Straight Connector 10"/>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14396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1" r:id="rId26"/>
    <p:sldLayoutId id="2147483842" r:id="rId27"/>
    <p:sldLayoutId id="2147483843" r:id="rId28"/>
    <p:sldLayoutId id="2147483844" r:id="rId29"/>
    <p:sldLayoutId id="2147483845" r:id="rId30"/>
    <p:sldLayoutId id="2147483846" r:id="rId31"/>
    <p:sldLayoutId id="2147483847" r:id="rId32"/>
    <p:sldLayoutId id="2147483848" r:id="rId33"/>
    <p:sldLayoutId id="2147483849" r:id="rId34"/>
    <p:sldLayoutId id="2147483850" r:id="rId35"/>
    <p:sldLayoutId id="2147483851" r:id="rId36"/>
    <p:sldLayoutId id="2147483852" r:id="rId37"/>
    <p:sldLayoutId id="2147483853" r:id="rId38"/>
  </p:sldLayoutIdLst>
  <p:hf hdr="0" ftr="0" dt="0"/>
  <p:txStyles>
    <p:titleStyle>
      <a:lvl1pPr algn="l" defTabSz="914400" rtl="0" eaLnBrk="1" latinLnBrk="0" hangingPunct="1">
        <a:spcBef>
          <a:spcPct val="0"/>
        </a:spcBef>
        <a:buNone/>
        <a:defRPr sz="4000" b="0" kern="1200">
          <a:solidFill>
            <a:srgbClr val="009EC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CD4E4"/>
        </a:buClr>
        <a:buSzPct val="85000"/>
        <a:buFontTx/>
        <a:buBlip>
          <a:blip r:embed="rId42"/>
        </a:buBlip>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5.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pyMXtVprN74"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hyperlink" Target="http://www.theconversationproject.org/" TargetMode="External"/><Relationship Id="rId2" Type="http://schemas.openxmlformats.org/officeDocument/2006/relationships/notesSlide" Target="../notesSlides/notesSlide33.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J1r0Xbh0UVo"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6248401"/>
            <a:ext cx="5214020" cy="369332"/>
          </a:xfrm>
          <a:prstGeom prst="rect">
            <a:avLst/>
          </a:prstGeom>
          <a:noFill/>
        </p:spPr>
        <p:txBody>
          <a:bodyPr wrap="square" rtlCol="0">
            <a:spAutoFit/>
          </a:bodyPr>
          <a:lstStyle/>
          <a:p>
            <a:pPr marL="347472" marR="0" lvl="0" indent="-347472" defTabSz="914400" eaLnBrk="1" fontAlgn="auto" latinLnBrk="0" hangingPunct="1">
              <a:lnSpc>
                <a:spcPct val="100000"/>
              </a:lnSpc>
              <a:spcBef>
                <a:spcPts val="576"/>
              </a:spcBef>
              <a:spcAft>
                <a:spcPts val="0"/>
              </a:spcAft>
              <a:buClrTx/>
              <a:buSzTx/>
              <a:buFontTx/>
              <a:buNone/>
              <a:tabLst/>
              <a:defRPr/>
            </a:pPr>
            <a:r>
              <a:rPr lang="es-419" b="1" dirty="0">
                <a:solidFill>
                  <a:srgbClr val="FF0000"/>
                </a:solidFill>
                <a:highlight>
                  <a:srgbClr val="FFFF00"/>
                </a:highlight>
              </a:rPr>
              <a:t>&lt;Inserte el nombre de su organización aquí&gt;</a:t>
            </a:r>
          </a:p>
        </p:txBody>
      </p:sp>
      <p:pic>
        <p:nvPicPr>
          <p:cNvPr id="5" name="Picture 4">
            <a:extLst>
              <a:ext uri="{FF2B5EF4-FFF2-40B4-BE49-F238E27FC236}">
                <a16:creationId xmlns:a16="http://schemas.microsoft.com/office/drawing/2014/main" id="{FFA2CA32-C457-43E1-B845-75FC064CB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79" y="394376"/>
            <a:ext cx="7684841" cy="1106425"/>
          </a:xfrm>
          <a:prstGeom prst="rect">
            <a:avLst/>
          </a:prstGeom>
        </p:spPr>
      </p:pic>
      <p:pic>
        <p:nvPicPr>
          <p:cNvPr id="1026" name="Picture 2" descr="https://theconversationproject.org/wp-content/uploads/2018/01/homepage-image.jpg">
            <a:extLst>
              <a:ext uri="{FF2B5EF4-FFF2-40B4-BE49-F238E27FC236}">
                <a16:creationId xmlns:a16="http://schemas.microsoft.com/office/drawing/2014/main" id="{CA6BF289-3528-459F-A47F-6B4174A7F98D}"/>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2590800"/>
            <a:ext cx="8229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633C3A-0740-43FA-9521-B455C9B2AD6D}"/>
              </a:ext>
            </a:extLst>
          </p:cNvPr>
          <p:cNvGrpSpPr/>
          <p:nvPr/>
        </p:nvGrpSpPr>
        <p:grpSpPr>
          <a:xfrm rot="571785">
            <a:off x="3911508" y="788771"/>
            <a:ext cx="1509765" cy="2057400"/>
            <a:chOff x="3352800" y="756805"/>
            <a:chExt cx="1509765" cy="2057400"/>
          </a:xfrm>
        </p:grpSpPr>
        <p:sp>
          <p:nvSpPr>
            <p:cNvPr id="6" name="Rectangle 5">
              <a:extLst>
                <a:ext uri="{FF2B5EF4-FFF2-40B4-BE49-F238E27FC236}">
                  <a16:creationId xmlns:a16="http://schemas.microsoft.com/office/drawing/2014/main" id="{5EFF7B10-CD2E-4CBF-A225-92882A05F8A1}"/>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E3953C9-2FE1-400A-BA41-16B74DC0BE02}"/>
                </a:ext>
              </a:extLst>
            </p:cNvPr>
            <p:cNvSpPr/>
            <p:nvPr/>
          </p:nvSpPr>
          <p:spPr>
            <a:xfrm>
              <a:off x="3354833" y="867668"/>
              <a:ext cx="1507732" cy="178510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w="0"/>
                  <a:solidFill>
                    <a:srgbClr val="DFE0CE">
                      <a:lumMod val="10000"/>
                    </a:srgbClr>
                  </a:solidFill>
                  <a:effectLst/>
                  <a:uLnTx/>
                  <a:uFillTx/>
                  <a:latin typeface="Arial"/>
                  <a:ea typeface="+mn-ea"/>
                  <a:cs typeface="+mn-cs"/>
                </a:rPr>
                <a:t>7</a:t>
              </a:r>
            </a:p>
          </p:txBody>
        </p:sp>
      </p:grpSp>
      <p:grpSp>
        <p:nvGrpSpPr>
          <p:cNvPr id="8" name="Group 7">
            <a:extLst>
              <a:ext uri="{FF2B5EF4-FFF2-40B4-BE49-F238E27FC236}">
                <a16:creationId xmlns:a16="http://schemas.microsoft.com/office/drawing/2014/main" id="{D3189F1D-2395-492C-8117-4B0406E839D7}"/>
              </a:ext>
            </a:extLst>
          </p:cNvPr>
          <p:cNvGrpSpPr/>
          <p:nvPr/>
        </p:nvGrpSpPr>
        <p:grpSpPr>
          <a:xfrm>
            <a:off x="5440540" y="761854"/>
            <a:ext cx="1507732" cy="2057400"/>
            <a:chOff x="5253465" y="606649"/>
            <a:chExt cx="1507732" cy="2057400"/>
          </a:xfrm>
        </p:grpSpPr>
        <p:sp>
          <p:nvSpPr>
            <p:cNvPr id="9" name="Rectangle 8">
              <a:extLst>
                <a:ext uri="{FF2B5EF4-FFF2-40B4-BE49-F238E27FC236}">
                  <a16:creationId xmlns:a16="http://schemas.microsoft.com/office/drawing/2014/main" id="{B24FDD2F-E3EC-45EB-A689-3288B29B466C}"/>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49E0671-0204-43BC-83C5-9062D35511CE}"/>
                </a:ext>
              </a:extLst>
            </p:cNvPr>
            <p:cNvSpPr/>
            <p:nvPr/>
          </p:nvSpPr>
          <p:spPr>
            <a:xfrm rot="21073668">
              <a:off x="5253465" y="760428"/>
              <a:ext cx="1507732" cy="178510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w="0"/>
                  <a:solidFill>
                    <a:srgbClr val="DFE0CE">
                      <a:lumMod val="10000"/>
                    </a:srgbClr>
                  </a:solidFill>
                  <a:effectLst/>
                  <a:uLnTx/>
                  <a:uFillTx/>
                  <a:latin typeface="Arial"/>
                  <a:ea typeface="+mn-ea"/>
                  <a:cs typeface="+mn-cs"/>
                </a:rPr>
                <a:t>%</a:t>
              </a:r>
            </a:p>
          </p:txBody>
        </p:sp>
      </p:grpSp>
      <p:pic>
        <p:nvPicPr>
          <p:cNvPr id="17" name="Graphic 16" descr="Stethoscope">
            <a:extLst>
              <a:ext uri="{FF2B5EF4-FFF2-40B4-BE49-F238E27FC236}">
                <a16:creationId xmlns:a16="http://schemas.microsoft.com/office/drawing/2014/main" id="{CDE96C5A-BBA6-4087-AD20-11AADA929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3429000"/>
            <a:ext cx="2209800" cy="2209800"/>
          </a:xfrm>
          <a:prstGeom prst="rect">
            <a:avLst/>
          </a:prstGeom>
        </p:spPr>
      </p:pic>
      <p:sp>
        <p:nvSpPr>
          <p:cNvPr id="18" name="TextBox 17">
            <a:extLst>
              <a:ext uri="{FF2B5EF4-FFF2-40B4-BE49-F238E27FC236}">
                <a16:creationId xmlns:a16="http://schemas.microsoft.com/office/drawing/2014/main" id="{D9BBBB1C-7033-40F0-BF6B-9C155BF2CCC7}"/>
              </a:ext>
            </a:extLst>
          </p:cNvPr>
          <p:cNvSpPr txBox="1"/>
          <p:nvPr/>
        </p:nvSpPr>
        <p:spPr>
          <a:xfrm>
            <a:off x="2971800" y="4267200"/>
            <a:ext cx="5181600" cy="1323439"/>
          </a:xfrm>
          <a:prstGeom prst="rect">
            <a:avLst/>
          </a:prstGeom>
          <a:noFill/>
        </p:spPr>
        <p:txBody>
          <a:bodyPr wrap="square" rtlCol="0">
            <a:spAutoFit/>
          </a:bodyPr>
          <a:lstStyle/>
          <a:p>
            <a:r>
              <a:rPr lang="en-US" sz="2000" dirty="0">
                <a:solidFill>
                  <a:prstClr val="white"/>
                </a:solidFill>
                <a:latin typeface="Arial Black" panose="020B0A04020102020204" pitchFamily="34" charset="0"/>
              </a:rPr>
              <a:t>HA TENIDO UNA CONVERSACIÓN CON SU MÉDICO.</a:t>
            </a:r>
          </a:p>
          <a:p>
            <a:pPr algn="ctr"/>
            <a:endParaRPr lang="en-US" sz="2000" dirty="0">
              <a:solidFill>
                <a:srgbClr val="FFFFFF"/>
              </a:solidFill>
              <a:latin typeface="Arial Black" panose="020B0A04020102020204" pitchFamily="34" charset="0"/>
            </a:endParaRPr>
          </a:p>
          <a:p>
            <a:pPr algn="ctr"/>
            <a:endParaRPr lang="en-US" sz="2000" dirty="0">
              <a:solidFill>
                <a:srgbClr val="FFFFFF"/>
              </a:solidFill>
              <a:latin typeface="Arial Black" panose="020B0A04020102020204" pitchFamily="34" charset="0"/>
            </a:endParaRPr>
          </a:p>
        </p:txBody>
      </p:sp>
      <p:grpSp>
        <p:nvGrpSpPr>
          <p:cNvPr id="2" name="Group 1">
            <a:extLst>
              <a:ext uri="{FF2B5EF4-FFF2-40B4-BE49-F238E27FC236}">
                <a16:creationId xmlns:a16="http://schemas.microsoft.com/office/drawing/2014/main" id="{8ADDD9A1-EA77-41CD-BFD3-4ECDB6DE9B41}"/>
              </a:ext>
            </a:extLst>
          </p:cNvPr>
          <p:cNvGrpSpPr/>
          <p:nvPr/>
        </p:nvGrpSpPr>
        <p:grpSpPr>
          <a:xfrm>
            <a:off x="1208615" y="647509"/>
            <a:ext cx="1932210" cy="2424829"/>
            <a:chOff x="1092070" y="710065"/>
            <a:chExt cx="1932210" cy="2424829"/>
          </a:xfrm>
        </p:grpSpPr>
        <p:pic>
          <p:nvPicPr>
            <p:cNvPr id="1026" name="Picture 2" descr="Related image">
              <a:extLst>
                <a:ext uri="{FF2B5EF4-FFF2-40B4-BE49-F238E27FC236}">
                  <a16:creationId xmlns:a16="http://schemas.microsoft.com/office/drawing/2014/main" id="{D9F90EC3-B7A0-407E-BBB3-C379321D62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070" y="811104"/>
              <a:ext cx="1932210" cy="22214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3B2AFDE-857F-457B-B981-08AA44E39767}"/>
                </a:ext>
              </a:extLst>
            </p:cNvPr>
            <p:cNvSpPr/>
            <p:nvPr/>
          </p:nvSpPr>
          <p:spPr>
            <a:xfrm rot="2989253">
              <a:off x="782733" y="1599314"/>
              <a:ext cx="2424829"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DB6C27"/>
                  </a:solidFill>
                  <a:effectLst>
                    <a:outerShdw blurRad="12700" dist="38100" dir="2700000" algn="tl" rotWithShape="0">
                      <a:schemeClr val="bg1">
                        <a:lumMod val="50000"/>
                      </a:schemeClr>
                    </a:outerShdw>
                  </a:effectLst>
                </a:rPr>
                <a:t>California</a:t>
              </a:r>
            </a:p>
          </p:txBody>
        </p:sp>
      </p:grpSp>
    </p:spTree>
    <p:extLst>
      <p:ext uri="{BB962C8B-B14F-4D97-AF65-F5344CB8AC3E}">
        <p14:creationId xmlns:p14="http://schemas.microsoft.com/office/powerpoint/2010/main" val="407423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0A566E-3FFA-4AEA-92D8-28AC0D6AE2C4}"/>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6840CF-D64B-41C3-88C0-432D12F2B100}"/>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9</a:t>
            </a:r>
            <a:endParaRPr lang="en-US" sz="11000" b="1" cap="none" spc="0" dirty="0">
              <a:ln w="0"/>
              <a:solidFill>
                <a:schemeClr val="accent6">
                  <a:lumMod val="10000"/>
                </a:schemeClr>
              </a:solidFill>
            </a:endParaRPr>
          </a:p>
        </p:txBody>
      </p:sp>
      <p:grpSp>
        <p:nvGrpSpPr>
          <p:cNvPr id="11" name="Group 10">
            <a:extLst>
              <a:ext uri="{FF2B5EF4-FFF2-40B4-BE49-F238E27FC236}">
                <a16:creationId xmlns:a16="http://schemas.microsoft.com/office/drawing/2014/main" id="{FAD8E385-7E4A-4F15-8871-3ACA969EFFCA}"/>
              </a:ext>
            </a:extLst>
          </p:cNvPr>
          <p:cNvGrpSpPr/>
          <p:nvPr/>
        </p:nvGrpSpPr>
        <p:grpSpPr>
          <a:xfrm rot="571785">
            <a:off x="3911508" y="788771"/>
            <a:ext cx="1509765" cy="2057400"/>
            <a:chOff x="3352800" y="756805"/>
            <a:chExt cx="1509765" cy="2057400"/>
          </a:xfrm>
        </p:grpSpPr>
        <p:sp>
          <p:nvSpPr>
            <p:cNvPr id="13" name="Rectangle 12">
              <a:extLst>
                <a:ext uri="{FF2B5EF4-FFF2-40B4-BE49-F238E27FC236}">
                  <a16:creationId xmlns:a16="http://schemas.microsoft.com/office/drawing/2014/main" id="{5801EB35-AAE2-41FE-A219-4BCED53AA095}"/>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DBAC56-5FF3-4E1D-AA37-B69BB9036F66}"/>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2</a:t>
              </a:r>
              <a:endParaRPr lang="en-US" sz="11000" b="1" cap="none" spc="0" dirty="0">
                <a:ln w="0"/>
                <a:solidFill>
                  <a:schemeClr val="accent6">
                    <a:lumMod val="10000"/>
                  </a:schemeClr>
                </a:solidFill>
              </a:endParaRPr>
            </a:p>
          </p:txBody>
        </p:sp>
      </p:grpSp>
      <p:grpSp>
        <p:nvGrpSpPr>
          <p:cNvPr id="17" name="Group 16">
            <a:extLst>
              <a:ext uri="{FF2B5EF4-FFF2-40B4-BE49-F238E27FC236}">
                <a16:creationId xmlns:a16="http://schemas.microsoft.com/office/drawing/2014/main" id="{21BA3635-C363-4A0D-8591-AC9204EAC5B7}"/>
              </a:ext>
            </a:extLst>
          </p:cNvPr>
          <p:cNvGrpSpPr/>
          <p:nvPr/>
        </p:nvGrpSpPr>
        <p:grpSpPr>
          <a:xfrm>
            <a:off x="5440540" y="761854"/>
            <a:ext cx="1507732" cy="2057400"/>
            <a:chOff x="5253465" y="606649"/>
            <a:chExt cx="1507732" cy="2057400"/>
          </a:xfrm>
        </p:grpSpPr>
        <p:sp>
          <p:nvSpPr>
            <p:cNvPr id="18" name="Rectangle 17">
              <a:extLst>
                <a:ext uri="{FF2B5EF4-FFF2-40B4-BE49-F238E27FC236}">
                  <a16:creationId xmlns:a16="http://schemas.microsoft.com/office/drawing/2014/main" id="{22F33695-530A-4B6A-9D87-FE69F60D744B}"/>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7B3D7A-3F23-4505-B848-9F9BE4B494BE}"/>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2" name="Speech Bubble: Rectangle with Corners Rounded 1">
            <a:extLst>
              <a:ext uri="{FF2B5EF4-FFF2-40B4-BE49-F238E27FC236}">
                <a16:creationId xmlns:a16="http://schemas.microsoft.com/office/drawing/2014/main" id="{0211D823-9845-41E0-8282-2B25666AA9DA}"/>
              </a:ext>
            </a:extLst>
          </p:cNvPr>
          <p:cNvSpPr/>
          <p:nvPr/>
        </p:nvSpPr>
        <p:spPr>
          <a:xfrm>
            <a:off x="1464988" y="3515733"/>
            <a:ext cx="6400800" cy="1676400"/>
          </a:xfrm>
          <a:prstGeom prst="wedgeRoundRectCallout">
            <a:avLst>
              <a:gd name="adj1" fmla="val -45166"/>
              <a:gd name="adj2" fmla="val 103859"/>
              <a:gd name="adj3" fmla="val 16667"/>
            </a:avLst>
          </a:prstGeom>
          <a:solidFill>
            <a:srgbClr val="DB6C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48DA028-8938-4A4C-A14D-A9D41EE7963D}"/>
              </a:ext>
            </a:extLst>
          </p:cNvPr>
          <p:cNvSpPr txBox="1"/>
          <p:nvPr/>
        </p:nvSpPr>
        <p:spPr>
          <a:xfrm>
            <a:off x="1464988" y="3753768"/>
            <a:ext cx="6400800" cy="1200329"/>
          </a:xfrm>
          <a:prstGeom prst="rect">
            <a:avLst/>
          </a:prstGeom>
          <a:noFill/>
        </p:spPr>
        <p:txBody>
          <a:bodyPr wrap="square" rtlCol="0">
            <a:spAutoFit/>
          </a:bodyPr>
          <a:lstStyle/>
          <a:p>
            <a:pPr algn="ctr"/>
            <a:r>
              <a:rPr lang="en-US" sz="2400" dirty="0">
                <a:solidFill>
                  <a:srgbClr val="FFFFFF"/>
                </a:solidFill>
                <a:latin typeface="Arial Black" panose="020B0A04020102020204" pitchFamily="34" charset="0"/>
              </a:rPr>
              <a:t>CREE QUE ES IMPORTANTE TENER CONVERSACIONES SOBRE EL FINAL DE LA VIDA.</a:t>
            </a:r>
          </a:p>
        </p:txBody>
      </p:sp>
    </p:spTree>
    <p:extLst>
      <p:ext uri="{BB962C8B-B14F-4D97-AF65-F5344CB8AC3E}">
        <p14:creationId xmlns:p14="http://schemas.microsoft.com/office/powerpoint/2010/main" val="51367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8395D7-7C80-4F8B-8C8A-210B35A26EC6}"/>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3D2FF3-7B69-4099-805B-B223232AA1A1}"/>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3</a:t>
            </a:r>
            <a:endParaRPr lang="en-US" sz="11000" b="1" cap="none" spc="0" dirty="0">
              <a:ln w="0"/>
              <a:solidFill>
                <a:schemeClr val="accent6">
                  <a:lumMod val="10000"/>
                </a:schemeClr>
              </a:solidFill>
            </a:endParaRPr>
          </a:p>
        </p:txBody>
      </p:sp>
      <p:sp>
        <p:nvSpPr>
          <p:cNvPr id="22" name="Speech Bubble: Rectangle with Corners Rounded 21">
            <a:extLst>
              <a:ext uri="{FF2B5EF4-FFF2-40B4-BE49-F238E27FC236}">
                <a16:creationId xmlns:a16="http://schemas.microsoft.com/office/drawing/2014/main" id="{C59EE71E-CD64-48A1-ABA5-A35E6CBBC44B}"/>
              </a:ext>
            </a:extLst>
          </p:cNvPr>
          <p:cNvSpPr/>
          <p:nvPr/>
        </p:nvSpPr>
        <p:spPr>
          <a:xfrm>
            <a:off x="1464988" y="3515733"/>
            <a:ext cx="6400800" cy="1676400"/>
          </a:xfrm>
          <a:prstGeom prst="wedgeRoundRectCallout">
            <a:avLst>
              <a:gd name="adj1" fmla="val -45166"/>
              <a:gd name="adj2" fmla="val 103859"/>
              <a:gd name="adj3" fmla="val 16667"/>
            </a:avLst>
          </a:prstGeom>
          <a:solidFill>
            <a:srgbClr val="DB6C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6AA318D-886B-42A7-95B8-0F8E8A106C67}"/>
              </a:ext>
            </a:extLst>
          </p:cNvPr>
          <p:cNvSpPr txBox="1"/>
          <p:nvPr/>
        </p:nvSpPr>
        <p:spPr>
          <a:xfrm>
            <a:off x="1464988" y="3694906"/>
            <a:ext cx="6248400" cy="1318053"/>
          </a:xfrm>
          <a:prstGeom prst="rect">
            <a:avLst/>
          </a:prstGeom>
          <a:noFill/>
        </p:spPr>
        <p:txBody>
          <a:bodyPr wrap="square" rtlCol="0">
            <a:spAutoFit/>
          </a:bodyPr>
          <a:lstStyle>
            <a:defPPr>
              <a:defRPr lang="en-US"/>
            </a:defPPr>
            <a:lvl1pPr>
              <a:lnSpc>
                <a:spcPct val="150000"/>
              </a:lnSpc>
              <a:defRPr sz="2000">
                <a:solidFill>
                  <a:schemeClr val="bg1"/>
                </a:solidFill>
                <a:latin typeface="Arial Rounded MT Bold" panose="020F0704030504030204" pitchFamily="34" charset="0"/>
              </a:defRPr>
            </a:lvl1pPr>
          </a:lstStyle>
          <a:p>
            <a:pPr algn="ctr"/>
            <a:r>
              <a:rPr lang="en-US" sz="2800" dirty="0">
                <a:solidFill>
                  <a:srgbClr val="FFFFFF"/>
                </a:solidFill>
                <a:latin typeface="Arial Black" panose="020B0A04020102020204" pitchFamily="34" charset="0"/>
              </a:rPr>
              <a:t>HA TENIDO LA CONVERSACI</a:t>
            </a:r>
            <a:r>
              <a:rPr lang="en-US" sz="2800" dirty="0">
                <a:solidFill>
                  <a:srgbClr val="FFFFFF"/>
                </a:solidFill>
                <a:latin typeface="Arial Black" panose="020B0A04020102020204" pitchFamily="34" charset="0"/>
                <a:cs typeface="Calibri" panose="020F0502020204030204" pitchFamily="34" charset="0"/>
              </a:rPr>
              <a:t>Ó</a:t>
            </a:r>
            <a:r>
              <a:rPr lang="en-US" sz="2800" dirty="0">
                <a:solidFill>
                  <a:srgbClr val="FFFFFF"/>
                </a:solidFill>
                <a:latin typeface="Arial Black" panose="020B0A04020102020204" pitchFamily="34" charset="0"/>
              </a:rPr>
              <a:t>N</a:t>
            </a:r>
          </a:p>
        </p:txBody>
      </p:sp>
      <p:grpSp>
        <p:nvGrpSpPr>
          <p:cNvPr id="16" name="Group 15">
            <a:extLst>
              <a:ext uri="{FF2B5EF4-FFF2-40B4-BE49-F238E27FC236}">
                <a16:creationId xmlns:a16="http://schemas.microsoft.com/office/drawing/2014/main" id="{87258489-5DA9-4919-B7AA-7D391B693CD2}"/>
              </a:ext>
            </a:extLst>
          </p:cNvPr>
          <p:cNvGrpSpPr/>
          <p:nvPr/>
        </p:nvGrpSpPr>
        <p:grpSpPr>
          <a:xfrm rot="571785">
            <a:off x="3911508" y="788771"/>
            <a:ext cx="1509765" cy="2057400"/>
            <a:chOff x="3352800" y="756805"/>
            <a:chExt cx="1509765" cy="2057400"/>
          </a:xfrm>
        </p:grpSpPr>
        <p:sp>
          <p:nvSpPr>
            <p:cNvPr id="20" name="Rectangle 19">
              <a:extLst>
                <a:ext uri="{FF2B5EF4-FFF2-40B4-BE49-F238E27FC236}">
                  <a16:creationId xmlns:a16="http://schemas.microsoft.com/office/drawing/2014/main" id="{0DF623EC-E1C0-4137-A3C5-5DDA372EFF3D}"/>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2571D5D-4D8E-4E8E-8459-972A9A7A6223}"/>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2</a:t>
              </a:r>
              <a:endParaRPr lang="en-US" sz="11000" b="1" cap="none" spc="0" dirty="0">
                <a:ln w="0"/>
                <a:solidFill>
                  <a:schemeClr val="accent6">
                    <a:lumMod val="10000"/>
                  </a:schemeClr>
                </a:solidFill>
              </a:endParaRPr>
            </a:p>
          </p:txBody>
        </p:sp>
      </p:grpSp>
      <p:grpSp>
        <p:nvGrpSpPr>
          <p:cNvPr id="25" name="Group 24">
            <a:extLst>
              <a:ext uri="{FF2B5EF4-FFF2-40B4-BE49-F238E27FC236}">
                <a16:creationId xmlns:a16="http://schemas.microsoft.com/office/drawing/2014/main" id="{5973770A-16E0-43A6-85CD-40A33E957BCC}"/>
              </a:ext>
            </a:extLst>
          </p:cNvPr>
          <p:cNvGrpSpPr/>
          <p:nvPr/>
        </p:nvGrpSpPr>
        <p:grpSpPr>
          <a:xfrm>
            <a:off x="5440540" y="761854"/>
            <a:ext cx="1507732" cy="2057400"/>
            <a:chOff x="5253465" y="606649"/>
            <a:chExt cx="1507732" cy="2057400"/>
          </a:xfrm>
        </p:grpSpPr>
        <p:sp>
          <p:nvSpPr>
            <p:cNvPr id="26" name="Rectangle 25">
              <a:extLst>
                <a:ext uri="{FF2B5EF4-FFF2-40B4-BE49-F238E27FC236}">
                  <a16:creationId xmlns:a16="http://schemas.microsoft.com/office/drawing/2014/main" id="{AC078A23-844D-4C47-AFC8-0E040C6AAB4A}"/>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1F535E-FFDD-450B-BD82-008BB1518D76}"/>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Tree>
    <p:extLst>
      <p:ext uri="{BB962C8B-B14F-4D97-AF65-F5344CB8AC3E}">
        <p14:creationId xmlns:p14="http://schemas.microsoft.com/office/powerpoint/2010/main" val="220212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C10FD7-EF46-499E-BE5A-F9B5A79D2221}"/>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2463859-B65F-4D08-909C-33191FE3565D}"/>
              </a:ext>
            </a:extLst>
          </p:cNvPr>
          <p:cNvGrpSpPr/>
          <p:nvPr/>
        </p:nvGrpSpPr>
        <p:grpSpPr>
          <a:xfrm rot="571785">
            <a:off x="3911508" y="788771"/>
            <a:ext cx="1509765" cy="2057400"/>
            <a:chOff x="3352800" y="756805"/>
            <a:chExt cx="1509765" cy="2057400"/>
          </a:xfrm>
        </p:grpSpPr>
        <p:sp>
          <p:nvSpPr>
            <p:cNvPr id="8" name="Rectangle 7">
              <a:extLst>
                <a:ext uri="{FF2B5EF4-FFF2-40B4-BE49-F238E27FC236}">
                  <a16:creationId xmlns:a16="http://schemas.microsoft.com/office/drawing/2014/main" id="{7FAE59C3-1FD4-4274-A978-71B0607D5433}"/>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27D49F-9550-49B6-975F-4E80D49A3399}"/>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3</a:t>
              </a:r>
              <a:endParaRPr lang="en-US" sz="11000" b="1" cap="none" spc="0" dirty="0">
                <a:ln w="0"/>
                <a:solidFill>
                  <a:schemeClr val="accent6">
                    <a:lumMod val="10000"/>
                  </a:schemeClr>
                </a:solidFill>
              </a:endParaRPr>
            </a:p>
          </p:txBody>
        </p:sp>
      </p:grpSp>
      <p:grpSp>
        <p:nvGrpSpPr>
          <p:cNvPr id="10" name="Group 9">
            <a:extLst>
              <a:ext uri="{FF2B5EF4-FFF2-40B4-BE49-F238E27FC236}">
                <a16:creationId xmlns:a16="http://schemas.microsoft.com/office/drawing/2014/main" id="{0C646EFF-7F35-4162-BFD1-70CDAA499568}"/>
              </a:ext>
            </a:extLst>
          </p:cNvPr>
          <p:cNvGrpSpPr/>
          <p:nvPr/>
        </p:nvGrpSpPr>
        <p:grpSpPr>
          <a:xfrm>
            <a:off x="5440540" y="761854"/>
            <a:ext cx="1507732" cy="2057400"/>
            <a:chOff x="5253465" y="606649"/>
            <a:chExt cx="1507732" cy="2057400"/>
          </a:xfrm>
        </p:grpSpPr>
        <p:sp>
          <p:nvSpPr>
            <p:cNvPr id="11" name="Rectangle 10">
              <a:extLst>
                <a:ext uri="{FF2B5EF4-FFF2-40B4-BE49-F238E27FC236}">
                  <a16:creationId xmlns:a16="http://schemas.microsoft.com/office/drawing/2014/main" id="{21A41C3E-17F6-4590-871F-37481D6D465C}"/>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BA69B2-F7B1-42F6-842F-705D023F19BB}"/>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13" name="Rectangle 12">
            <a:extLst>
              <a:ext uri="{FF2B5EF4-FFF2-40B4-BE49-F238E27FC236}">
                <a16:creationId xmlns:a16="http://schemas.microsoft.com/office/drawing/2014/main" id="{0CF5C37D-74FB-4550-A0AC-5CE8E3494F62}"/>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5</a:t>
            </a:r>
          </a:p>
        </p:txBody>
      </p:sp>
      <p:sp>
        <p:nvSpPr>
          <p:cNvPr id="14" name="Speech Bubble: Rectangle with Corners Rounded 13">
            <a:extLst>
              <a:ext uri="{FF2B5EF4-FFF2-40B4-BE49-F238E27FC236}">
                <a16:creationId xmlns:a16="http://schemas.microsoft.com/office/drawing/2014/main" id="{E319AED7-4BC7-4C48-8EBA-1D7F0542D3F4}"/>
              </a:ext>
            </a:extLst>
          </p:cNvPr>
          <p:cNvSpPr/>
          <p:nvPr/>
        </p:nvSpPr>
        <p:spPr>
          <a:xfrm>
            <a:off x="1464988" y="3515733"/>
            <a:ext cx="6400800" cy="1676400"/>
          </a:xfrm>
          <a:prstGeom prst="wedgeRoundRectCallout">
            <a:avLst>
              <a:gd name="adj1" fmla="val -45166"/>
              <a:gd name="adj2" fmla="val 103859"/>
              <a:gd name="adj3" fmla="val 16667"/>
            </a:avLst>
          </a:prstGeom>
          <a:solidFill>
            <a:srgbClr val="DB6C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9A6225D-8DD7-4420-AD8E-C3D1A4195EF5}"/>
              </a:ext>
            </a:extLst>
          </p:cNvPr>
          <p:cNvSpPr txBox="1"/>
          <p:nvPr/>
        </p:nvSpPr>
        <p:spPr>
          <a:xfrm>
            <a:off x="1541188" y="3661435"/>
            <a:ext cx="6248400" cy="1318053"/>
          </a:xfrm>
          <a:prstGeom prst="rect">
            <a:avLst/>
          </a:prstGeom>
          <a:noFill/>
        </p:spPr>
        <p:txBody>
          <a:bodyPr wrap="square" rtlCol="0">
            <a:spAutoFit/>
          </a:bodyPr>
          <a:lstStyle>
            <a:defPPr>
              <a:defRPr lang="en-US"/>
            </a:defPPr>
            <a:lvl1pPr>
              <a:lnSpc>
                <a:spcPct val="150000"/>
              </a:lnSpc>
              <a:defRPr sz="2000">
                <a:solidFill>
                  <a:schemeClr val="bg1"/>
                </a:solidFill>
                <a:latin typeface="Arial Rounded MT Bold" panose="020F0704030504030204" pitchFamily="34" charset="0"/>
              </a:defRPr>
            </a:lvl1pPr>
          </a:lstStyle>
          <a:p>
            <a:pPr algn="ctr"/>
            <a:r>
              <a:rPr lang="en-US" sz="2800" dirty="0">
                <a:solidFill>
                  <a:srgbClr val="FFFFFF"/>
                </a:solidFill>
                <a:latin typeface="Arial Black" panose="020B0A04020102020204" pitchFamily="34" charset="0"/>
              </a:rPr>
              <a:t>SIENTE ALIVIO DE TENER LA CONVERSACIÓN</a:t>
            </a:r>
          </a:p>
        </p:txBody>
      </p:sp>
    </p:spTree>
    <p:extLst>
      <p:ext uri="{BB962C8B-B14F-4D97-AF65-F5344CB8AC3E}">
        <p14:creationId xmlns:p14="http://schemas.microsoft.com/office/powerpoint/2010/main" val="29960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FD7424-E415-48C7-B82E-B551569D6341}"/>
              </a:ext>
            </a:extLst>
          </p:cNvPr>
          <p:cNvSpPr>
            <a:spLocks noGrp="1"/>
          </p:cNvSpPr>
          <p:nvPr>
            <p:ph type="ctrTitle"/>
          </p:nvPr>
        </p:nvSpPr>
        <p:spPr>
          <a:xfrm>
            <a:off x="228600" y="1048131"/>
            <a:ext cx="8686800" cy="4450449"/>
          </a:xfrm>
        </p:spPr>
        <p:txBody>
          <a:bodyPr/>
          <a:lstStyle/>
          <a:p>
            <a:r>
              <a:rPr lang="es-419" sz="4800" i="1" dirty="0">
                <a:latin typeface="+mj-lt"/>
              </a:rPr>
              <a:t>“Nuestra meta principal no es una muerte buena sino una vida buena, hasta el último momento.”</a:t>
            </a:r>
            <a:br>
              <a:rPr lang="es-419" dirty="0">
                <a:latin typeface="+mj-lt"/>
              </a:rPr>
            </a:br>
            <a:br>
              <a:rPr lang="es-419" dirty="0">
                <a:latin typeface="+mj-lt"/>
              </a:rPr>
            </a:br>
            <a:br>
              <a:rPr lang="es-419" dirty="0">
                <a:latin typeface="+mj-lt"/>
              </a:rPr>
            </a:br>
            <a:r>
              <a:rPr lang="es-419" dirty="0">
                <a:latin typeface="+mj-lt"/>
              </a:rPr>
              <a:t> 			~ Atul Gawande</a:t>
            </a:r>
          </a:p>
        </p:txBody>
      </p:sp>
    </p:spTree>
    <p:extLst>
      <p:ext uri="{BB962C8B-B14F-4D97-AF65-F5344CB8AC3E}">
        <p14:creationId xmlns:p14="http://schemas.microsoft.com/office/powerpoint/2010/main" val="71756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DNA">
            <a:extLst>
              <a:ext uri="{FF2B5EF4-FFF2-40B4-BE49-F238E27FC236}">
                <a16:creationId xmlns:a16="http://schemas.microsoft.com/office/drawing/2014/main" id="{105A22D9-34EE-4465-8731-3DABA58A9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826" y="153052"/>
            <a:ext cx="6476348" cy="6476348"/>
          </a:xfrm>
          <a:prstGeom prst="rect">
            <a:avLst/>
          </a:prstGeom>
        </p:spPr>
      </p:pic>
      <p:sp>
        <p:nvSpPr>
          <p:cNvPr id="12" name="Rectangle 11">
            <a:extLst>
              <a:ext uri="{FF2B5EF4-FFF2-40B4-BE49-F238E27FC236}">
                <a16:creationId xmlns:a16="http://schemas.microsoft.com/office/drawing/2014/main" id="{334E160E-7EF5-49F5-A3C1-7CD720722D02}"/>
              </a:ext>
            </a:extLst>
          </p:cNvPr>
          <p:cNvSpPr/>
          <p:nvPr/>
        </p:nvSpPr>
        <p:spPr>
          <a:xfrm>
            <a:off x="3248821" y="381000"/>
            <a:ext cx="2646359" cy="1938992"/>
          </a:xfrm>
          <a:prstGeom prst="rect">
            <a:avLst/>
          </a:prstGeom>
          <a:noFill/>
        </p:spPr>
        <p:txBody>
          <a:bodyPr wrap="square" lIns="91440" tIns="45720" rIns="91440" bIns="45720">
            <a:spAutoFit/>
          </a:bodyPr>
          <a:lstStyle/>
          <a:p>
            <a:pPr algn="ctr"/>
            <a:r>
              <a:rPr lang="es-419" sz="4000" dirty="0">
                <a:ln w="0"/>
                <a:effectLst>
                  <a:outerShdw blurRad="38100" dist="19050" dir="2700000" algn="tl" rotWithShape="0">
                    <a:schemeClr val="dk1">
                      <a:alpha val="40000"/>
                    </a:schemeClr>
                  </a:outerShdw>
                </a:effectLst>
              </a:rPr>
              <a:t>¿Qué es importante para </a:t>
            </a:r>
            <a:r>
              <a:rPr lang="es-419" sz="4000" b="1" dirty="0">
                <a:ln w="0"/>
                <a:effectLst>
                  <a:outerShdw blurRad="38100" dist="19050" dir="2700000" algn="tl" rotWithShape="0">
                    <a:schemeClr val="dk1">
                      <a:alpha val="40000"/>
                    </a:schemeClr>
                  </a:outerShdw>
                </a:effectLst>
              </a:rPr>
              <a:t>mí</a:t>
            </a:r>
            <a:r>
              <a:rPr lang="es-419" sz="4000" dirty="0">
                <a:ln w="0"/>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9EDCC47C-C263-4F74-99AF-6C396864F858}"/>
              </a:ext>
            </a:extLst>
          </p:cNvPr>
          <p:cNvSpPr/>
          <p:nvPr/>
        </p:nvSpPr>
        <p:spPr>
          <a:xfrm>
            <a:off x="3248820" y="4572652"/>
            <a:ext cx="2646359" cy="1938992"/>
          </a:xfrm>
          <a:prstGeom prst="rect">
            <a:avLst/>
          </a:prstGeom>
          <a:noFill/>
        </p:spPr>
        <p:txBody>
          <a:bodyPr wrap="square" lIns="91440" tIns="45720" rIns="91440" bIns="45720">
            <a:spAutoFit/>
          </a:bodyPr>
          <a:lstStyle/>
          <a:p>
            <a:pPr algn="ctr"/>
            <a:r>
              <a:rPr lang="es-419" sz="4000" dirty="0">
                <a:ln w="0"/>
                <a:effectLst>
                  <a:outerShdw blurRad="38100" dist="19050" dir="2700000" algn="tl" rotWithShape="0">
                    <a:schemeClr val="dk1">
                      <a:alpha val="40000"/>
                    </a:schemeClr>
                  </a:outerShdw>
                </a:effectLst>
              </a:rPr>
              <a:t>¿Qué me pasó a mí?</a:t>
            </a:r>
          </a:p>
        </p:txBody>
      </p:sp>
      <p:sp>
        <p:nvSpPr>
          <p:cNvPr id="14" name="Rectangle 13">
            <a:extLst>
              <a:ext uri="{FF2B5EF4-FFF2-40B4-BE49-F238E27FC236}">
                <a16:creationId xmlns:a16="http://schemas.microsoft.com/office/drawing/2014/main" id="{4261C1AA-794C-4289-BBE7-DC6CE049AD60}"/>
              </a:ext>
            </a:extLst>
          </p:cNvPr>
          <p:cNvSpPr/>
          <p:nvPr/>
        </p:nvSpPr>
        <p:spPr>
          <a:xfrm>
            <a:off x="3396059" y="3081992"/>
            <a:ext cx="2351879" cy="584775"/>
          </a:xfrm>
          <a:prstGeom prst="rect">
            <a:avLst/>
          </a:prstGeom>
          <a:noFill/>
          <a:ln w="28575">
            <a:noFill/>
          </a:ln>
        </p:spPr>
        <p:txBody>
          <a:bodyPr wrap="square" lIns="91440" tIns="45720" rIns="91440" bIns="45720">
            <a:spAutoFit/>
          </a:bodyPr>
          <a:lstStyle/>
          <a:p>
            <a:pPr algn="ctr"/>
            <a:r>
              <a:rPr lang="es-419" sz="3200" b="1" dirty="0">
                <a:ln w="0">
                  <a:solidFill>
                    <a:srgbClr val="009EC2"/>
                  </a:solidFill>
                </a:ln>
                <a:solidFill>
                  <a:srgbClr val="009EC2"/>
                </a:solidFill>
                <a:effectLst>
                  <a:outerShdw blurRad="38100" dist="19050" dir="2700000" algn="tl" rotWithShape="0">
                    <a:schemeClr val="dk1">
                      <a:alpha val="40000"/>
                    </a:schemeClr>
                  </a:outerShdw>
                </a:effectLst>
              </a:rPr>
              <a:t>Además de</a:t>
            </a:r>
          </a:p>
        </p:txBody>
      </p:sp>
      <p:grpSp>
        <p:nvGrpSpPr>
          <p:cNvPr id="20" name="Group 19">
            <a:extLst>
              <a:ext uri="{FF2B5EF4-FFF2-40B4-BE49-F238E27FC236}">
                <a16:creationId xmlns:a16="http://schemas.microsoft.com/office/drawing/2014/main" id="{D545AF8B-F50E-4313-A75E-9EFF4426294A}"/>
              </a:ext>
            </a:extLst>
          </p:cNvPr>
          <p:cNvGrpSpPr/>
          <p:nvPr/>
        </p:nvGrpSpPr>
        <p:grpSpPr>
          <a:xfrm>
            <a:off x="17318" y="2265870"/>
            <a:ext cx="3487882" cy="2382982"/>
            <a:chOff x="17318" y="1981200"/>
            <a:chExt cx="3487882" cy="2382982"/>
          </a:xfrm>
        </p:grpSpPr>
        <p:sp>
          <p:nvSpPr>
            <p:cNvPr id="8" name="Arrow: Right 7">
              <a:extLst>
                <a:ext uri="{FF2B5EF4-FFF2-40B4-BE49-F238E27FC236}">
                  <a16:creationId xmlns:a16="http://schemas.microsoft.com/office/drawing/2014/main" id="{0F3315E5-55FA-4AC9-BC74-91C9B447DBAC}"/>
                </a:ext>
              </a:extLst>
            </p:cNvPr>
            <p:cNvSpPr/>
            <p:nvPr/>
          </p:nvSpPr>
          <p:spPr>
            <a:xfrm>
              <a:off x="17318" y="1981200"/>
              <a:ext cx="3487882" cy="2382982"/>
            </a:xfrm>
            <a:prstGeom prst="rightArrow">
              <a:avLst>
                <a:gd name="adj1" fmla="val 50659"/>
                <a:gd name="adj2" fmla="val 66469"/>
              </a:avLst>
            </a:prstGeom>
            <a:solidFill>
              <a:srgbClr val="00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3E18ACB-F02A-4BAA-8617-5213FC376E63}"/>
                </a:ext>
              </a:extLst>
            </p:cNvPr>
            <p:cNvSpPr txBox="1"/>
            <p:nvPr/>
          </p:nvSpPr>
          <p:spPr>
            <a:xfrm>
              <a:off x="55418" y="2818748"/>
              <a:ext cx="3449782" cy="1092607"/>
            </a:xfrm>
            <a:prstGeom prst="rect">
              <a:avLst/>
            </a:prstGeom>
            <a:noFill/>
            <a:ln>
              <a:noFill/>
            </a:ln>
          </p:spPr>
          <p:txBody>
            <a:bodyPr wrap="square" rtlCol="0">
              <a:spAutoFit/>
            </a:bodyPr>
            <a:lstStyle/>
            <a:p>
              <a:pPr>
                <a:spcBef>
                  <a:spcPts val="576"/>
                </a:spcBef>
              </a:pPr>
              <a:r>
                <a:rPr lang="es-419" sz="2000" dirty="0">
                  <a:solidFill>
                    <a:schemeClr val="bg1"/>
                  </a:solidFill>
                </a:rPr>
                <a:t>Conocimiento e involucramiento público</a:t>
              </a:r>
            </a:p>
            <a:p>
              <a:pPr>
                <a:spcBef>
                  <a:spcPts val="576"/>
                </a:spcBef>
              </a:pPr>
              <a:endParaRPr lang="es-419" sz="2000" dirty="0">
                <a:solidFill>
                  <a:schemeClr val="bg1"/>
                </a:solidFill>
              </a:endParaRPr>
            </a:p>
          </p:txBody>
        </p:sp>
      </p:grpSp>
      <p:grpSp>
        <p:nvGrpSpPr>
          <p:cNvPr id="19" name="Group 18">
            <a:extLst>
              <a:ext uri="{FF2B5EF4-FFF2-40B4-BE49-F238E27FC236}">
                <a16:creationId xmlns:a16="http://schemas.microsoft.com/office/drawing/2014/main" id="{87D921BA-EBB9-48B1-A0C4-38A2E475229C}"/>
              </a:ext>
            </a:extLst>
          </p:cNvPr>
          <p:cNvGrpSpPr/>
          <p:nvPr/>
        </p:nvGrpSpPr>
        <p:grpSpPr>
          <a:xfrm>
            <a:off x="5638800" y="2265870"/>
            <a:ext cx="3487882" cy="2382982"/>
            <a:chOff x="5638800" y="1981200"/>
            <a:chExt cx="3487882" cy="2382982"/>
          </a:xfrm>
        </p:grpSpPr>
        <p:sp>
          <p:nvSpPr>
            <p:cNvPr id="11" name="Arrow: Right 10">
              <a:extLst>
                <a:ext uri="{FF2B5EF4-FFF2-40B4-BE49-F238E27FC236}">
                  <a16:creationId xmlns:a16="http://schemas.microsoft.com/office/drawing/2014/main" id="{536F439F-7C7A-4566-86BA-EAA98AB66553}"/>
                </a:ext>
              </a:extLst>
            </p:cNvPr>
            <p:cNvSpPr/>
            <p:nvPr/>
          </p:nvSpPr>
          <p:spPr>
            <a:xfrm rot="10800000">
              <a:off x="5638800" y="1981200"/>
              <a:ext cx="3487882" cy="2382982"/>
            </a:xfrm>
            <a:prstGeom prst="rightArrow">
              <a:avLst>
                <a:gd name="adj1" fmla="val 50659"/>
                <a:gd name="adj2" fmla="val 6646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9A0B86-328C-4562-937C-DC371E8820E2}"/>
                </a:ext>
              </a:extLst>
            </p:cNvPr>
            <p:cNvSpPr txBox="1"/>
            <p:nvPr/>
          </p:nvSpPr>
          <p:spPr>
            <a:xfrm>
              <a:off x="6096000" y="2818748"/>
              <a:ext cx="2840182" cy="707886"/>
            </a:xfrm>
            <a:prstGeom prst="rect">
              <a:avLst/>
            </a:prstGeom>
            <a:noFill/>
            <a:ln>
              <a:noFill/>
            </a:ln>
          </p:spPr>
          <p:txBody>
            <a:bodyPr wrap="square" rtlCol="0">
              <a:spAutoFit/>
            </a:bodyPr>
            <a:lstStyle/>
            <a:p>
              <a:pPr algn="r">
                <a:spcBef>
                  <a:spcPts val="576"/>
                </a:spcBef>
              </a:pPr>
              <a:r>
                <a:rPr lang="es-419" sz="2000" dirty="0">
                  <a:solidFill>
                    <a:schemeClr val="bg1"/>
                  </a:solidFill>
                </a:rPr>
                <a:t>Transformación de sistemas de salud</a:t>
              </a:r>
            </a:p>
          </p:txBody>
        </p:sp>
      </p:grpSp>
    </p:spTree>
    <p:extLst>
      <p:ext uri="{BB962C8B-B14F-4D97-AF65-F5344CB8AC3E}">
        <p14:creationId xmlns:p14="http://schemas.microsoft.com/office/powerpoint/2010/main" val="1989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2737" y="1447800"/>
            <a:ext cx="63985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415635"/>
            <a:ext cx="8229600" cy="762000"/>
          </a:xfrm>
        </p:spPr>
        <p:txBody>
          <a:bodyPr>
            <a:noAutofit/>
          </a:bodyPr>
          <a:lstStyle/>
          <a:p>
            <a:r>
              <a:rPr lang="es-419" sz="3600" dirty="0"/>
              <a:t>La Continuaci</a:t>
            </a:r>
            <a:r>
              <a:rPr lang="es-419" sz="3600" dirty="0">
                <a:latin typeface="+mn-lt"/>
                <a:cs typeface="Calibri" panose="020F0502020204030204" pitchFamily="34" charset="0"/>
              </a:rPr>
              <a:t>ón</a:t>
            </a:r>
            <a:r>
              <a:rPr lang="es-419" sz="3600" dirty="0">
                <a:latin typeface="Calibri" panose="020F0502020204030204" pitchFamily="34" charset="0"/>
                <a:cs typeface="Calibri" panose="020F0502020204030204" pitchFamily="34" charset="0"/>
              </a:rPr>
              <a:t> </a:t>
            </a:r>
            <a:r>
              <a:rPr lang="es-419" sz="3600" dirty="0"/>
              <a:t>de la Conversación</a:t>
            </a:r>
          </a:p>
        </p:txBody>
      </p:sp>
      <p:sp>
        <p:nvSpPr>
          <p:cNvPr id="2" name="TextBox 1">
            <a:extLst>
              <a:ext uri="{FF2B5EF4-FFF2-40B4-BE49-F238E27FC236}">
                <a16:creationId xmlns:a16="http://schemas.microsoft.com/office/drawing/2014/main" id="{F95C3B23-AAF6-464E-928E-0B25FB056959}"/>
              </a:ext>
            </a:extLst>
          </p:cNvPr>
          <p:cNvSpPr txBox="1"/>
          <p:nvPr/>
        </p:nvSpPr>
        <p:spPr>
          <a:xfrm>
            <a:off x="2895599" y="1937266"/>
            <a:ext cx="3352800" cy="369332"/>
          </a:xfrm>
          <a:prstGeom prst="rect">
            <a:avLst/>
          </a:prstGeom>
          <a:solidFill>
            <a:schemeClr val="accent1">
              <a:lumMod val="75000"/>
            </a:schemeClr>
          </a:solidFill>
        </p:spPr>
        <p:txBody>
          <a:bodyPr wrap="square" rtlCol="0">
            <a:spAutoFit/>
          </a:bodyPr>
          <a:lstStyle/>
          <a:p>
            <a:pPr>
              <a:spcBef>
                <a:spcPts val="576"/>
              </a:spcBef>
            </a:pPr>
            <a:r>
              <a:rPr lang="es-419" dirty="0">
                <a:solidFill>
                  <a:schemeClr val="bg1"/>
                </a:solidFill>
              </a:rPr>
              <a:t>Deseos para el final de la vida</a:t>
            </a:r>
          </a:p>
        </p:txBody>
      </p:sp>
      <p:sp>
        <p:nvSpPr>
          <p:cNvPr id="8" name="TextBox 7">
            <a:extLst>
              <a:ext uri="{FF2B5EF4-FFF2-40B4-BE49-F238E27FC236}">
                <a16:creationId xmlns:a16="http://schemas.microsoft.com/office/drawing/2014/main" id="{2EC347EA-81CC-4B52-B12A-F3D95C904048}"/>
              </a:ext>
            </a:extLst>
          </p:cNvPr>
          <p:cNvSpPr txBox="1"/>
          <p:nvPr/>
        </p:nvSpPr>
        <p:spPr>
          <a:xfrm>
            <a:off x="3886200" y="2743200"/>
            <a:ext cx="1219201" cy="369332"/>
          </a:xfrm>
          <a:prstGeom prst="rect">
            <a:avLst/>
          </a:prstGeom>
          <a:solidFill>
            <a:schemeClr val="accent1">
              <a:lumMod val="75000"/>
            </a:schemeClr>
          </a:solidFill>
        </p:spPr>
        <p:txBody>
          <a:bodyPr wrap="square" rtlCol="0">
            <a:spAutoFit/>
          </a:bodyPr>
          <a:lstStyle/>
          <a:p>
            <a:pPr algn="ctr">
              <a:spcBef>
                <a:spcPts val="576"/>
              </a:spcBef>
            </a:pPr>
            <a:r>
              <a:rPr lang="es-419" sz="900" dirty="0">
                <a:solidFill>
                  <a:schemeClr val="bg1"/>
                </a:solidFill>
              </a:rPr>
              <a:t>Viviendo con una enfermedad crónica</a:t>
            </a:r>
          </a:p>
        </p:txBody>
      </p:sp>
      <p:sp>
        <p:nvSpPr>
          <p:cNvPr id="9" name="TextBox 8">
            <a:extLst>
              <a:ext uri="{FF2B5EF4-FFF2-40B4-BE49-F238E27FC236}">
                <a16:creationId xmlns:a16="http://schemas.microsoft.com/office/drawing/2014/main" id="{79E9304A-EC3B-4B26-AC92-21441E45707A}"/>
              </a:ext>
            </a:extLst>
          </p:cNvPr>
          <p:cNvSpPr txBox="1"/>
          <p:nvPr/>
        </p:nvSpPr>
        <p:spPr>
          <a:xfrm>
            <a:off x="2019868" y="2824519"/>
            <a:ext cx="1219201" cy="246221"/>
          </a:xfrm>
          <a:prstGeom prst="rect">
            <a:avLst/>
          </a:prstGeom>
          <a:solidFill>
            <a:schemeClr val="accent1">
              <a:lumMod val="75000"/>
            </a:schemeClr>
          </a:solidFill>
        </p:spPr>
        <p:txBody>
          <a:bodyPr wrap="square" rtlCol="0">
            <a:spAutoFit/>
          </a:bodyPr>
          <a:lstStyle/>
          <a:p>
            <a:pPr algn="ctr">
              <a:spcBef>
                <a:spcPts val="576"/>
              </a:spcBef>
            </a:pPr>
            <a:r>
              <a:rPr lang="es-419" sz="1000" dirty="0">
                <a:solidFill>
                  <a:schemeClr val="bg1"/>
                </a:solidFill>
              </a:rPr>
              <a:t>Saludable</a:t>
            </a:r>
          </a:p>
        </p:txBody>
      </p:sp>
      <p:sp>
        <p:nvSpPr>
          <p:cNvPr id="10" name="TextBox 9">
            <a:extLst>
              <a:ext uri="{FF2B5EF4-FFF2-40B4-BE49-F238E27FC236}">
                <a16:creationId xmlns:a16="http://schemas.microsoft.com/office/drawing/2014/main" id="{E1391A89-477F-4A89-A979-763D51DCEE89}"/>
              </a:ext>
            </a:extLst>
          </p:cNvPr>
          <p:cNvSpPr txBox="1"/>
          <p:nvPr/>
        </p:nvSpPr>
        <p:spPr>
          <a:xfrm>
            <a:off x="5752532" y="2743200"/>
            <a:ext cx="1219201" cy="369332"/>
          </a:xfrm>
          <a:prstGeom prst="rect">
            <a:avLst/>
          </a:prstGeom>
          <a:solidFill>
            <a:schemeClr val="accent1">
              <a:lumMod val="75000"/>
            </a:schemeClr>
          </a:solidFill>
        </p:spPr>
        <p:txBody>
          <a:bodyPr wrap="square" rtlCol="0">
            <a:spAutoFit/>
          </a:bodyPr>
          <a:lstStyle/>
          <a:p>
            <a:pPr algn="ctr">
              <a:spcBef>
                <a:spcPts val="576"/>
              </a:spcBef>
            </a:pPr>
            <a:r>
              <a:rPr lang="es-419" sz="900" dirty="0">
                <a:solidFill>
                  <a:schemeClr val="bg1"/>
                </a:solidFill>
              </a:rPr>
              <a:t>Acercándose al final de la vida</a:t>
            </a:r>
          </a:p>
        </p:txBody>
      </p:sp>
      <p:sp>
        <p:nvSpPr>
          <p:cNvPr id="11" name="TextBox 10">
            <a:extLst>
              <a:ext uri="{FF2B5EF4-FFF2-40B4-BE49-F238E27FC236}">
                <a16:creationId xmlns:a16="http://schemas.microsoft.com/office/drawing/2014/main" id="{D7EB04E7-880E-4429-B027-2743F07EF8A5}"/>
              </a:ext>
            </a:extLst>
          </p:cNvPr>
          <p:cNvSpPr txBox="1"/>
          <p:nvPr/>
        </p:nvSpPr>
        <p:spPr>
          <a:xfrm>
            <a:off x="2286000" y="3692703"/>
            <a:ext cx="1447802" cy="369332"/>
          </a:xfrm>
          <a:prstGeom prst="rect">
            <a:avLst/>
          </a:prstGeom>
          <a:solidFill>
            <a:srgbClr val="DB6C27"/>
          </a:solidFill>
        </p:spPr>
        <p:txBody>
          <a:bodyPr wrap="square" rtlCol="0">
            <a:spAutoFit/>
          </a:bodyPr>
          <a:lstStyle/>
          <a:p>
            <a:pPr algn="ctr">
              <a:spcBef>
                <a:spcPts val="576"/>
              </a:spcBef>
            </a:pPr>
            <a:r>
              <a:rPr lang="es-419" dirty="0">
                <a:solidFill>
                  <a:schemeClr val="bg1"/>
                </a:solidFill>
              </a:rPr>
              <a:t>Expresado</a:t>
            </a:r>
          </a:p>
        </p:txBody>
      </p:sp>
      <p:sp>
        <p:nvSpPr>
          <p:cNvPr id="12" name="TextBox 11">
            <a:extLst>
              <a:ext uri="{FF2B5EF4-FFF2-40B4-BE49-F238E27FC236}">
                <a16:creationId xmlns:a16="http://schemas.microsoft.com/office/drawing/2014/main" id="{CB4A4A01-AAD8-45BF-B4AF-C4ECF4E7ED76}"/>
              </a:ext>
            </a:extLst>
          </p:cNvPr>
          <p:cNvSpPr txBox="1"/>
          <p:nvPr/>
        </p:nvSpPr>
        <p:spPr>
          <a:xfrm>
            <a:off x="1771649" y="4595385"/>
            <a:ext cx="1028701" cy="369332"/>
          </a:xfrm>
          <a:prstGeom prst="rect">
            <a:avLst/>
          </a:prstGeom>
          <a:solidFill>
            <a:srgbClr val="DB6C27"/>
          </a:solidFill>
        </p:spPr>
        <p:txBody>
          <a:bodyPr wrap="square" rtlCol="0">
            <a:spAutoFit/>
          </a:bodyPr>
          <a:lstStyle/>
          <a:p>
            <a:pPr algn="ctr">
              <a:spcBef>
                <a:spcPts val="576"/>
              </a:spcBef>
            </a:pPr>
            <a:r>
              <a:rPr lang="es-419" dirty="0">
                <a:solidFill>
                  <a:schemeClr val="bg1"/>
                </a:solidFill>
              </a:rPr>
              <a:t>Dicho</a:t>
            </a:r>
          </a:p>
        </p:txBody>
      </p:sp>
      <p:sp>
        <p:nvSpPr>
          <p:cNvPr id="13" name="TextBox 12">
            <a:extLst>
              <a:ext uri="{FF2B5EF4-FFF2-40B4-BE49-F238E27FC236}">
                <a16:creationId xmlns:a16="http://schemas.microsoft.com/office/drawing/2014/main" id="{84B6DCF2-8F78-4236-B73C-15869A9CA555}"/>
              </a:ext>
            </a:extLst>
          </p:cNvPr>
          <p:cNvSpPr txBox="1"/>
          <p:nvPr/>
        </p:nvSpPr>
        <p:spPr>
          <a:xfrm>
            <a:off x="3124200" y="4653093"/>
            <a:ext cx="1143000" cy="276999"/>
          </a:xfrm>
          <a:prstGeom prst="rect">
            <a:avLst/>
          </a:prstGeom>
          <a:solidFill>
            <a:srgbClr val="DB6C27"/>
          </a:solidFill>
        </p:spPr>
        <p:txBody>
          <a:bodyPr wrap="square" rtlCol="0">
            <a:spAutoFit/>
          </a:bodyPr>
          <a:lstStyle/>
          <a:p>
            <a:pPr algn="ctr">
              <a:spcBef>
                <a:spcPts val="576"/>
              </a:spcBef>
            </a:pPr>
            <a:r>
              <a:rPr lang="es-419" sz="1200" dirty="0">
                <a:solidFill>
                  <a:schemeClr val="bg1"/>
                </a:solidFill>
              </a:rPr>
              <a:t>Documentado</a:t>
            </a:r>
          </a:p>
        </p:txBody>
      </p:sp>
      <p:sp>
        <p:nvSpPr>
          <p:cNvPr id="14" name="TextBox 13">
            <a:extLst>
              <a:ext uri="{FF2B5EF4-FFF2-40B4-BE49-F238E27FC236}">
                <a16:creationId xmlns:a16="http://schemas.microsoft.com/office/drawing/2014/main" id="{AE572641-D2AA-46C2-B429-2722EC53B8A3}"/>
              </a:ext>
            </a:extLst>
          </p:cNvPr>
          <p:cNvSpPr txBox="1"/>
          <p:nvPr/>
        </p:nvSpPr>
        <p:spPr>
          <a:xfrm>
            <a:off x="5334000" y="3737900"/>
            <a:ext cx="1447802" cy="369332"/>
          </a:xfrm>
          <a:prstGeom prst="rect">
            <a:avLst/>
          </a:prstGeom>
          <a:solidFill>
            <a:srgbClr val="688E3A"/>
          </a:solidFill>
        </p:spPr>
        <p:txBody>
          <a:bodyPr wrap="square" rtlCol="0">
            <a:spAutoFit/>
          </a:bodyPr>
          <a:lstStyle/>
          <a:p>
            <a:pPr algn="ctr">
              <a:spcBef>
                <a:spcPts val="576"/>
              </a:spcBef>
            </a:pPr>
            <a:r>
              <a:rPr lang="es-419" dirty="0">
                <a:solidFill>
                  <a:schemeClr val="bg1"/>
                </a:solidFill>
              </a:rPr>
              <a:t>Respetado</a:t>
            </a:r>
          </a:p>
        </p:txBody>
      </p:sp>
      <p:sp>
        <p:nvSpPr>
          <p:cNvPr id="16" name="TextBox 15">
            <a:extLst>
              <a:ext uri="{FF2B5EF4-FFF2-40B4-BE49-F238E27FC236}">
                <a16:creationId xmlns:a16="http://schemas.microsoft.com/office/drawing/2014/main" id="{77199966-9837-4C83-A259-8CD5FA8E8B39}"/>
              </a:ext>
            </a:extLst>
          </p:cNvPr>
          <p:cNvSpPr txBox="1"/>
          <p:nvPr/>
        </p:nvSpPr>
        <p:spPr>
          <a:xfrm>
            <a:off x="6278310" y="4687718"/>
            <a:ext cx="1219201" cy="276999"/>
          </a:xfrm>
          <a:prstGeom prst="rect">
            <a:avLst/>
          </a:prstGeom>
          <a:solidFill>
            <a:srgbClr val="688E3A"/>
          </a:solidFill>
        </p:spPr>
        <p:txBody>
          <a:bodyPr wrap="square" rtlCol="0">
            <a:spAutoFit/>
          </a:bodyPr>
          <a:lstStyle/>
          <a:p>
            <a:pPr algn="ctr">
              <a:spcBef>
                <a:spcPts val="576"/>
              </a:spcBef>
            </a:pPr>
            <a:r>
              <a:rPr lang="es-419" sz="1200" dirty="0">
                <a:solidFill>
                  <a:schemeClr val="bg1"/>
                </a:solidFill>
              </a:rPr>
              <a:t>Implementado</a:t>
            </a:r>
          </a:p>
        </p:txBody>
      </p:sp>
      <p:sp>
        <p:nvSpPr>
          <p:cNvPr id="17" name="TextBox 16">
            <a:extLst>
              <a:ext uri="{FF2B5EF4-FFF2-40B4-BE49-F238E27FC236}">
                <a16:creationId xmlns:a16="http://schemas.microsoft.com/office/drawing/2014/main" id="{B5F4521F-4EB7-4050-947D-69273BE7F86D}"/>
              </a:ext>
            </a:extLst>
          </p:cNvPr>
          <p:cNvSpPr txBox="1"/>
          <p:nvPr/>
        </p:nvSpPr>
        <p:spPr>
          <a:xfrm>
            <a:off x="4785358" y="4687718"/>
            <a:ext cx="1219201" cy="276999"/>
          </a:xfrm>
          <a:prstGeom prst="rect">
            <a:avLst/>
          </a:prstGeom>
          <a:solidFill>
            <a:srgbClr val="688E3A"/>
          </a:solidFill>
        </p:spPr>
        <p:txBody>
          <a:bodyPr wrap="square" rtlCol="0">
            <a:spAutoFit/>
          </a:bodyPr>
          <a:lstStyle/>
          <a:p>
            <a:pPr algn="ctr">
              <a:spcBef>
                <a:spcPts val="576"/>
              </a:spcBef>
            </a:pPr>
            <a:r>
              <a:rPr lang="es-419" sz="1200" dirty="0">
                <a:solidFill>
                  <a:schemeClr val="bg1"/>
                </a:solidFill>
              </a:rPr>
              <a:t>Accedido</a:t>
            </a:r>
          </a:p>
        </p:txBody>
      </p:sp>
    </p:spTree>
    <p:extLst>
      <p:ext uri="{BB962C8B-B14F-4D97-AF65-F5344CB8AC3E}">
        <p14:creationId xmlns:p14="http://schemas.microsoft.com/office/powerpoint/2010/main" val="305721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1A52-0113-4D04-B81B-3051A94FE532}"/>
              </a:ext>
            </a:extLst>
          </p:cNvPr>
          <p:cNvSpPr>
            <a:spLocks noGrp="1"/>
          </p:cNvSpPr>
          <p:nvPr>
            <p:ph type="title"/>
          </p:nvPr>
        </p:nvSpPr>
        <p:spPr/>
        <p:txBody>
          <a:bodyPr/>
          <a:lstStyle/>
          <a:p>
            <a:r>
              <a:rPr lang="es-419" dirty="0"/>
              <a:t>Nuestro sitio de web</a:t>
            </a:r>
          </a:p>
        </p:txBody>
      </p:sp>
      <p:sp>
        <p:nvSpPr>
          <p:cNvPr id="44035" name="Slide Number Placeholder 2"/>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charset="0"/>
                <a:ea typeface="ＭＳ Ｐゴシック" charset="-128"/>
              </a:defRPr>
            </a:lvl1pPr>
            <a:lvl2pPr marL="28448794" indent="-28105894" eaLnBrk="0" hangingPunct="0">
              <a:defRPr sz="1800">
                <a:solidFill>
                  <a:schemeClr val="tx1"/>
                </a:solidFill>
                <a:latin typeface="Arial" charset="0"/>
                <a:ea typeface="ＭＳ Ｐゴシック" charset="-128"/>
              </a:defRPr>
            </a:lvl2pPr>
            <a:lvl3pPr eaLnBrk="0" hangingPunct="0">
              <a:defRPr sz="1800">
                <a:solidFill>
                  <a:schemeClr val="tx1"/>
                </a:solidFill>
                <a:latin typeface="Arial" charset="0"/>
                <a:ea typeface="ＭＳ Ｐゴシック" charset="-128"/>
              </a:defRPr>
            </a:lvl3pPr>
            <a:lvl4pPr eaLnBrk="0" hangingPunct="0">
              <a:defRPr sz="1800">
                <a:solidFill>
                  <a:schemeClr val="tx1"/>
                </a:solidFill>
                <a:latin typeface="Arial" charset="0"/>
                <a:ea typeface="ＭＳ Ｐゴシック" charset="-128"/>
              </a:defRPr>
            </a:lvl4pPr>
            <a:lvl5pPr eaLnBrk="0" hangingPunct="0">
              <a:defRPr sz="1800">
                <a:solidFill>
                  <a:schemeClr val="tx1"/>
                </a:solidFill>
                <a:latin typeface="Arial" charset="0"/>
                <a:ea typeface="ＭＳ Ｐゴシック" charset="-128"/>
              </a:defRPr>
            </a:lvl5pPr>
            <a:lvl6pPr marL="342900" eaLnBrk="0" fontAlgn="base" hangingPunct="0">
              <a:spcBef>
                <a:spcPct val="0"/>
              </a:spcBef>
              <a:spcAft>
                <a:spcPct val="0"/>
              </a:spcAft>
              <a:defRPr sz="1800">
                <a:solidFill>
                  <a:schemeClr val="tx1"/>
                </a:solidFill>
                <a:latin typeface="Arial" charset="0"/>
                <a:ea typeface="ＭＳ Ｐゴシック" charset="-128"/>
              </a:defRPr>
            </a:lvl6pPr>
            <a:lvl7pPr marL="685800" eaLnBrk="0" fontAlgn="base" hangingPunct="0">
              <a:spcBef>
                <a:spcPct val="0"/>
              </a:spcBef>
              <a:spcAft>
                <a:spcPct val="0"/>
              </a:spcAft>
              <a:defRPr sz="1800">
                <a:solidFill>
                  <a:schemeClr val="tx1"/>
                </a:solidFill>
                <a:latin typeface="Arial" charset="0"/>
                <a:ea typeface="ＭＳ Ｐゴシック" charset="-128"/>
              </a:defRPr>
            </a:lvl7pPr>
            <a:lvl8pPr marL="1028700" eaLnBrk="0" fontAlgn="base" hangingPunct="0">
              <a:spcBef>
                <a:spcPct val="0"/>
              </a:spcBef>
              <a:spcAft>
                <a:spcPct val="0"/>
              </a:spcAft>
              <a:defRPr sz="1800">
                <a:solidFill>
                  <a:schemeClr val="tx1"/>
                </a:solidFill>
                <a:latin typeface="Arial" charset="0"/>
                <a:ea typeface="ＭＳ Ｐゴシック" charset="-128"/>
              </a:defRPr>
            </a:lvl8pPr>
            <a:lvl9pPr marL="1371600" eaLnBrk="0" fontAlgn="base" hangingPunct="0">
              <a:spcBef>
                <a:spcPct val="0"/>
              </a:spcBef>
              <a:spcAft>
                <a:spcPct val="0"/>
              </a:spcAft>
              <a:defRPr sz="1800">
                <a:solidFill>
                  <a:schemeClr val="tx1"/>
                </a:solidFill>
                <a:latin typeface="Arial" charset="0"/>
                <a:ea typeface="ＭＳ Ｐゴシック" charset="-128"/>
              </a:defRPr>
            </a:lvl9pPr>
          </a:lstStyle>
          <a:p>
            <a:pPr eaLnBrk="1" hangingPunct="1"/>
            <a:endParaRPr lang="en-US" sz="1050" dirty="0">
              <a:solidFill>
                <a:srgbClr val="455660"/>
              </a:solidFill>
            </a:endParaRPr>
          </a:p>
          <a:p>
            <a:pPr eaLnBrk="1" hangingPunct="1"/>
            <a:endParaRPr lang="en-US" sz="1050" dirty="0">
              <a:solidFill>
                <a:srgbClr val="455660"/>
              </a:solidFill>
            </a:endParaRPr>
          </a:p>
        </p:txBody>
      </p:sp>
      <p:pic>
        <p:nvPicPr>
          <p:cNvPr id="6" name="Picture 5">
            <a:extLst>
              <a:ext uri="{FF2B5EF4-FFF2-40B4-BE49-F238E27FC236}">
                <a16:creationId xmlns:a16="http://schemas.microsoft.com/office/drawing/2014/main" id="{5ED42FCF-18DB-42A8-977D-25FB879A8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56" y="1357920"/>
            <a:ext cx="6798687" cy="4594806"/>
          </a:xfrm>
          <a:prstGeom prst="rect">
            <a:avLst/>
          </a:prstGeom>
          <a:ln>
            <a:noFill/>
          </a:ln>
        </p:spPr>
      </p:pic>
    </p:spTree>
    <p:extLst>
      <p:ext uri="{BB962C8B-B14F-4D97-AF65-F5344CB8AC3E}">
        <p14:creationId xmlns:p14="http://schemas.microsoft.com/office/powerpoint/2010/main" val="10782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s-419" dirty="0"/>
              <a:t>Nuestras Herramientas</a:t>
            </a:r>
            <a:endParaRPr lang="es-419" dirty="0">
              <a:solidFill>
                <a:schemeClr val="bg1"/>
              </a:solidFill>
            </a:endParaRPr>
          </a:p>
        </p:txBody>
      </p:sp>
      <p:sp>
        <p:nvSpPr>
          <p:cNvPr id="20483" name="Content Placeholder 2"/>
          <p:cNvSpPr>
            <a:spLocks noGrp="1"/>
          </p:cNvSpPr>
          <p:nvPr>
            <p:ph idx="1"/>
          </p:nvPr>
        </p:nvSpPr>
        <p:spPr>
          <a:xfrm>
            <a:off x="457200" y="1244280"/>
            <a:ext cx="8229600" cy="4419601"/>
          </a:xfrm>
        </p:spPr>
        <p:txBody>
          <a:bodyPr>
            <a:normAutofit/>
          </a:bodyPr>
          <a:lstStyle/>
          <a:p>
            <a:r>
              <a:rPr lang="es-419" sz="2000" dirty="0">
                <a:latin typeface="Franklin Gothic Book" charset="0"/>
              </a:rPr>
              <a:t>Kit para iniciar la conversación (Disponible en otros idiomas).</a:t>
            </a:r>
          </a:p>
          <a:p>
            <a:r>
              <a:rPr lang="es-419" sz="2000" dirty="0">
                <a:latin typeface="Franklin Gothic Book" charset="0"/>
              </a:rPr>
              <a:t>Kit para iniciar la conversación para familias y seres queridos de personas con la enfermedad de Alzheimer y otras formas de demencia.</a:t>
            </a:r>
          </a:p>
          <a:p>
            <a:r>
              <a:rPr lang="es-419" sz="2000" dirty="0">
                <a:latin typeface="Franklin Gothic Book" charset="0"/>
              </a:rPr>
              <a:t>Consejos sobre cómo escoger un agente de atención médica y sobre cómo ser un agente de atención médica.</a:t>
            </a:r>
          </a:p>
          <a:p>
            <a:r>
              <a:rPr lang="es-419" sz="2000" dirty="0">
                <a:latin typeface="Franklin Gothic Book" charset="0"/>
              </a:rPr>
              <a:t>Consejos sobre cómo hablar con su médico.</a:t>
            </a:r>
          </a:p>
          <a:p>
            <a:r>
              <a:rPr lang="es-419" sz="2000" dirty="0">
                <a:latin typeface="Franklin Gothic Book" charset="0"/>
              </a:rPr>
              <a:t>Kit de Inicio Pediátrico: Cómo tener la conversación con un niño con una enfermedad grave.</a:t>
            </a:r>
          </a:p>
        </p:txBody>
      </p:sp>
      <p:pic>
        <p:nvPicPr>
          <p:cNvPr id="5" name="Picture 4">
            <a:extLst>
              <a:ext uri="{FF2B5EF4-FFF2-40B4-BE49-F238E27FC236}">
                <a16:creationId xmlns:a16="http://schemas.microsoft.com/office/drawing/2014/main" id="{17D433DC-77AC-4DCF-9F8B-8FC9481B35E3}"/>
              </a:ext>
            </a:extLst>
          </p:cNvPr>
          <p:cNvPicPr>
            <a:picLocks noChangeAspect="1"/>
          </p:cNvPicPr>
          <p:nvPr/>
        </p:nvPicPr>
        <p:blipFill>
          <a:blip r:embed="rId3"/>
          <a:stretch>
            <a:fillRect/>
          </a:stretch>
        </p:blipFill>
        <p:spPr>
          <a:xfrm>
            <a:off x="194814" y="4204727"/>
            <a:ext cx="1567780" cy="2491267"/>
          </a:xfrm>
          <a:prstGeom prst="rect">
            <a:avLst/>
          </a:prstGeom>
        </p:spPr>
      </p:pic>
      <p:pic>
        <p:nvPicPr>
          <p:cNvPr id="6" name="Picture 5">
            <a:extLst>
              <a:ext uri="{FF2B5EF4-FFF2-40B4-BE49-F238E27FC236}">
                <a16:creationId xmlns:a16="http://schemas.microsoft.com/office/drawing/2014/main" id="{A158E0BA-69E9-40C6-86C7-A201BBB6BC7C}"/>
              </a:ext>
            </a:extLst>
          </p:cNvPr>
          <p:cNvPicPr>
            <a:picLocks noChangeAspect="1"/>
          </p:cNvPicPr>
          <p:nvPr/>
        </p:nvPicPr>
        <p:blipFill>
          <a:blip r:embed="rId4"/>
          <a:stretch>
            <a:fillRect/>
          </a:stretch>
        </p:blipFill>
        <p:spPr>
          <a:xfrm>
            <a:off x="3718560" y="4282400"/>
            <a:ext cx="1571572" cy="2413594"/>
          </a:xfrm>
          <a:prstGeom prst="rect">
            <a:avLst/>
          </a:prstGeom>
        </p:spPr>
      </p:pic>
      <p:pic>
        <p:nvPicPr>
          <p:cNvPr id="8" name="Picture 7">
            <a:extLst>
              <a:ext uri="{FF2B5EF4-FFF2-40B4-BE49-F238E27FC236}">
                <a16:creationId xmlns:a16="http://schemas.microsoft.com/office/drawing/2014/main" id="{083D0E56-7BAF-44EE-9537-8A3D946854F5}"/>
              </a:ext>
            </a:extLst>
          </p:cNvPr>
          <p:cNvPicPr>
            <a:picLocks noChangeAspect="1"/>
          </p:cNvPicPr>
          <p:nvPr/>
        </p:nvPicPr>
        <p:blipFill>
          <a:blip r:embed="rId5"/>
          <a:stretch>
            <a:fillRect/>
          </a:stretch>
        </p:blipFill>
        <p:spPr>
          <a:xfrm>
            <a:off x="1945288" y="4243563"/>
            <a:ext cx="1590578" cy="2491267"/>
          </a:xfrm>
          <a:prstGeom prst="rect">
            <a:avLst/>
          </a:prstGeom>
        </p:spPr>
      </p:pic>
      <p:pic>
        <p:nvPicPr>
          <p:cNvPr id="9" name="Picture 8">
            <a:extLst>
              <a:ext uri="{FF2B5EF4-FFF2-40B4-BE49-F238E27FC236}">
                <a16:creationId xmlns:a16="http://schemas.microsoft.com/office/drawing/2014/main" id="{8206C4EC-E732-4353-8DCF-518451CCEFC5}"/>
              </a:ext>
            </a:extLst>
          </p:cNvPr>
          <p:cNvPicPr>
            <a:picLocks noChangeAspect="1"/>
          </p:cNvPicPr>
          <p:nvPr/>
        </p:nvPicPr>
        <p:blipFill>
          <a:blip r:embed="rId6"/>
          <a:stretch>
            <a:fillRect/>
          </a:stretch>
        </p:blipFill>
        <p:spPr>
          <a:xfrm>
            <a:off x="5447973" y="4240607"/>
            <a:ext cx="1736149" cy="2413594"/>
          </a:xfrm>
          <a:prstGeom prst="rect">
            <a:avLst/>
          </a:prstGeom>
        </p:spPr>
      </p:pic>
      <p:pic>
        <p:nvPicPr>
          <p:cNvPr id="10" name="Picture 9">
            <a:extLst>
              <a:ext uri="{FF2B5EF4-FFF2-40B4-BE49-F238E27FC236}">
                <a16:creationId xmlns:a16="http://schemas.microsoft.com/office/drawing/2014/main" id="{81E4B8BD-9F38-4495-94AD-17762B76B0E1}"/>
              </a:ext>
            </a:extLst>
          </p:cNvPr>
          <p:cNvPicPr>
            <a:picLocks noChangeAspect="1"/>
          </p:cNvPicPr>
          <p:nvPr/>
        </p:nvPicPr>
        <p:blipFill>
          <a:blip r:embed="rId7"/>
          <a:stretch>
            <a:fillRect/>
          </a:stretch>
        </p:blipFill>
        <p:spPr>
          <a:xfrm>
            <a:off x="7341963" y="4344779"/>
            <a:ext cx="1599351" cy="2309422"/>
          </a:xfrm>
          <a:prstGeom prst="rect">
            <a:avLst/>
          </a:prstGeom>
        </p:spPr>
      </p:pic>
    </p:spTree>
    <p:extLst>
      <p:ext uri="{BB962C8B-B14F-4D97-AF65-F5344CB8AC3E}">
        <p14:creationId xmlns:p14="http://schemas.microsoft.com/office/powerpoint/2010/main" val="6082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962400"/>
            <a:ext cx="5937019" cy="2229362"/>
          </a:xfrm>
          <a:prstGeom prst="rect">
            <a:avLst/>
          </a:prstGeom>
        </p:spPr>
      </p:pic>
      <p:pic>
        <p:nvPicPr>
          <p:cNvPr id="3" name="Picture 2">
            <a:extLst>
              <a:ext uri="{FF2B5EF4-FFF2-40B4-BE49-F238E27FC236}">
                <a16:creationId xmlns:a16="http://schemas.microsoft.com/office/drawing/2014/main" id="{1E79EB56-64A7-4AEE-B16B-AB1CDD754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31050"/>
            <a:ext cx="5372100" cy="2205172"/>
          </a:xfrm>
          <a:prstGeom prst="rect">
            <a:avLst/>
          </a:prstGeom>
        </p:spPr>
      </p:pic>
      <p:sp>
        <p:nvSpPr>
          <p:cNvPr id="5" name="Title 1">
            <a:extLst>
              <a:ext uri="{FF2B5EF4-FFF2-40B4-BE49-F238E27FC236}">
                <a16:creationId xmlns:a16="http://schemas.microsoft.com/office/drawing/2014/main" id="{16309A5B-7B09-4313-8F08-031FD5637ADD}"/>
              </a:ext>
            </a:extLst>
          </p:cNvPr>
          <p:cNvSpPr>
            <a:spLocks noGrp="1"/>
          </p:cNvSpPr>
          <p:nvPr>
            <p:ph type="ctrTitle"/>
          </p:nvPr>
        </p:nvSpPr>
        <p:spPr>
          <a:xfrm>
            <a:off x="448887" y="235446"/>
            <a:ext cx="8686800" cy="1421928"/>
          </a:xfrm>
        </p:spPr>
        <p:txBody>
          <a:bodyPr/>
          <a:lstStyle/>
          <a:p>
            <a:r>
              <a:rPr lang="es-419" dirty="0">
                <a:latin typeface="+mj-lt"/>
              </a:rPr>
              <a:t>La conversación empieza con usted</a:t>
            </a:r>
          </a:p>
        </p:txBody>
      </p:sp>
    </p:spTree>
    <p:extLst>
      <p:ext uri="{BB962C8B-B14F-4D97-AF65-F5344CB8AC3E}">
        <p14:creationId xmlns:p14="http://schemas.microsoft.com/office/powerpoint/2010/main" val="236623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 Historia</a:t>
            </a:r>
          </a:p>
        </p:txBody>
      </p:sp>
      <p:sp>
        <p:nvSpPr>
          <p:cNvPr id="5" name="Content Placeholder 4">
            <a:extLst>
              <a:ext uri="{FF2B5EF4-FFF2-40B4-BE49-F238E27FC236}">
                <a16:creationId xmlns:a16="http://schemas.microsoft.com/office/drawing/2014/main" id="{66A4183B-05B5-44F6-85FA-38D705EF0247}"/>
              </a:ext>
            </a:extLst>
          </p:cNvPr>
          <p:cNvSpPr>
            <a:spLocks noGrp="1"/>
          </p:cNvSpPr>
          <p:nvPr>
            <p:ph idx="1"/>
          </p:nvPr>
        </p:nvSpPr>
        <p:spPr/>
        <p:txBody>
          <a:bodyPr/>
          <a:lstStyle/>
          <a:p>
            <a:r>
              <a:rPr lang="es-419" dirty="0"/>
              <a:t>No dude en compartir la historia de su organización o su historia personal sobre la atención al final de la vida y por qué usted está organizando la sesión de hoy.</a:t>
            </a:r>
          </a:p>
          <a:p>
            <a:r>
              <a:rPr lang="es-419" dirty="0"/>
              <a:t>Añada </a:t>
            </a:r>
            <a:r>
              <a:rPr lang="es-419"/>
              <a:t>una foto.</a:t>
            </a:r>
            <a:endParaRPr lang="es-419" dirty="0"/>
          </a:p>
        </p:txBody>
      </p:sp>
    </p:spTree>
    <p:extLst>
      <p:ext uri="{BB962C8B-B14F-4D97-AF65-F5344CB8AC3E}">
        <p14:creationId xmlns:p14="http://schemas.microsoft.com/office/powerpoint/2010/main" val="280316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a:t>Poniendo la mesa</a:t>
            </a:r>
          </a:p>
        </p:txBody>
      </p:sp>
      <p:sp>
        <p:nvSpPr>
          <p:cNvPr id="3" name="Content Placeholder 2"/>
          <p:cNvSpPr>
            <a:spLocks noGrp="1"/>
          </p:cNvSpPr>
          <p:nvPr>
            <p:ph idx="1"/>
          </p:nvPr>
        </p:nvSpPr>
        <p:spPr/>
        <p:txBody>
          <a:bodyPr/>
          <a:lstStyle/>
          <a:p>
            <a:r>
              <a:rPr lang="es-419" dirty="0"/>
              <a:t>Cómo funciona</a:t>
            </a:r>
          </a:p>
          <a:p>
            <a:pPr lvl="1"/>
            <a:r>
              <a:rPr lang="es-419" sz="2000" b="1" dirty="0"/>
              <a:t>Comparta respuestas reales</a:t>
            </a:r>
          </a:p>
          <a:p>
            <a:pPr lvl="1"/>
            <a:r>
              <a:rPr lang="es-419" sz="2000" dirty="0"/>
              <a:t>Nivel personal, nivel de mesa, y nivel grupal </a:t>
            </a:r>
          </a:p>
          <a:p>
            <a:r>
              <a:rPr lang="es-419" dirty="0"/>
              <a:t>Normas</a:t>
            </a:r>
          </a:p>
        </p:txBody>
      </p:sp>
      <p:sp>
        <p:nvSpPr>
          <p:cNvPr id="4" name="Slide Number Placeholder 3"/>
          <p:cNvSpPr>
            <a:spLocks noGrp="1"/>
          </p:cNvSpPr>
          <p:nvPr>
            <p:ph type="sldNum" sz="quarter" idx="4"/>
          </p:nvPr>
        </p:nvSpPr>
        <p:spPr/>
        <p:txBody>
          <a:bodyPr/>
          <a:lstStyle/>
          <a:p>
            <a:endParaRPr lang="en-US" dirty="0">
              <a:solidFill>
                <a:srgbClr val="8C9BA3"/>
              </a:solidFill>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09" t="22396" r="11567" b="21093"/>
          <a:stretch/>
        </p:blipFill>
        <p:spPr bwMode="auto">
          <a:xfrm>
            <a:off x="1447800" y="3200400"/>
            <a:ext cx="6259803" cy="282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26E9A70E-848C-4237-A929-04FCD6CF7069}"/>
              </a:ext>
            </a:extLst>
          </p:cNvPr>
          <p:cNvSpPr txBox="1"/>
          <p:nvPr/>
        </p:nvSpPr>
        <p:spPr>
          <a:xfrm>
            <a:off x="1808747" y="3886200"/>
            <a:ext cx="5582653" cy="1954381"/>
          </a:xfrm>
          <a:prstGeom prst="rect">
            <a:avLst/>
          </a:prstGeom>
          <a:solidFill>
            <a:schemeClr val="bg1">
              <a:lumMod val="95000"/>
            </a:schemeClr>
          </a:solidFill>
        </p:spPr>
        <p:txBody>
          <a:bodyPr wrap="square" rtlCol="0">
            <a:spAutoFit/>
          </a:bodyPr>
          <a:lstStyle/>
          <a:p>
            <a:pPr>
              <a:spcBef>
                <a:spcPts val="576"/>
              </a:spcBef>
            </a:pPr>
            <a:r>
              <a:rPr lang="es-419" sz="1200" b="1" dirty="0">
                <a:solidFill>
                  <a:srgbClr val="C00000"/>
                </a:solidFill>
              </a:rPr>
              <a:t>Ejemplo de normas</a:t>
            </a:r>
          </a:p>
          <a:p>
            <a:pPr marL="285750" indent="-285750">
              <a:spcBef>
                <a:spcPts val="576"/>
              </a:spcBef>
              <a:buFont typeface="Arial" panose="020B0604020202020204" pitchFamily="34" charset="0"/>
              <a:buChar char="•"/>
            </a:pPr>
            <a:r>
              <a:rPr lang="es-419" sz="1200" dirty="0"/>
              <a:t>Privacidad. Por favor no comparta las historias personales de otras personas. </a:t>
            </a:r>
          </a:p>
          <a:p>
            <a:pPr marL="285750" indent="-285750">
              <a:spcBef>
                <a:spcPts val="576"/>
              </a:spcBef>
              <a:buFont typeface="Arial" panose="020B0604020202020204" pitchFamily="34" charset="0"/>
              <a:buChar char="•"/>
            </a:pPr>
            <a:r>
              <a:rPr lang="es-419" sz="1200" dirty="0"/>
              <a:t>Escuche en silencio. Ahora no es un tiempo de ofrecer consejo o resolver problemas. </a:t>
            </a:r>
          </a:p>
          <a:p>
            <a:pPr marL="285750" indent="-285750">
              <a:spcBef>
                <a:spcPts val="576"/>
              </a:spcBef>
              <a:buFont typeface="Arial" panose="020B0604020202020204" pitchFamily="34" charset="0"/>
              <a:buChar char="•"/>
            </a:pPr>
            <a:r>
              <a:rPr lang="es-419" sz="1200" dirty="0"/>
              <a:t>Apague su celular. </a:t>
            </a:r>
          </a:p>
          <a:p>
            <a:pPr marL="285750" indent="-285750">
              <a:spcBef>
                <a:spcPts val="576"/>
              </a:spcBef>
              <a:buFont typeface="Arial" panose="020B0604020202020204" pitchFamily="34" charset="0"/>
              <a:buChar char="•"/>
            </a:pPr>
            <a:r>
              <a:rPr lang="es-419" sz="1200" dirty="0"/>
              <a:t>Todos están aquí como personas. No utilice su “rol” o “título.” </a:t>
            </a:r>
          </a:p>
          <a:p>
            <a:pPr marL="285750" indent="-285750">
              <a:spcBef>
                <a:spcPts val="576"/>
              </a:spcBef>
              <a:buFont typeface="Arial" panose="020B0604020202020204" pitchFamily="34" charset="0"/>
              <a:buChar char="•"/>
            </a:pPr>
            <a:r>
              <a:rPr lang="es-419" sz="1200" dirty="0"/>
              <a:t>¿Qué más es importante para la gente en el grupo?</a:t>
            </a:r>
          </a:p>
        </p:txBody>
      </p:sp>
    </p:spTree>
    <p:extLst>
      <p:ext uri="{BB962C8B-B14F-4D97-AF65-F5344CB8AC3E}">
        <p14:creationId xmlns:p14="http://schemas.microsoft.com/office/powerpoint/2010/main" val="200993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r>
              <a:rPr lang="en-US" dirty="0"/>
              <a:t>The Starter Kit: Preparation</a:t>
            </a:r>
          </a:p>
        </p:txBody>
      </p:sp>
      <p:pic>
        <p:nvPicPr>
          <p:cNvPr id="5" name="Picture 1" descr="TCP Logo.PNG"/>
          <p:cNvPicPr>
            <a:picLocks noChangeAspect="1" noChangeArrowheads="1"/>
          </p:cNvPicPr>
          <p:nvPr/>
        </p:nvPicPr>
        <p:blipFill>
          <a:blip r:embed="rId3" cstate="print">
            <a:extLst>
              <a:ext uri="{28A0092B-C50C-407E-A947-70E740481C1C}">
                <a14:useLocalDpi xmlns:a14="http://schemas.microsoft.com/office/drawing/2010/main" val="0"/>
              </a:ext>
            </a:extLst>
          </a:blip>
          <a:srcRect t="38367" r="2039" b="37143"/>
          <a:stretch>
            <a:fillRect/>
          </a:stretch>
        </p:blipFill>
        <p:spPr bwMode="auto">
          <a:xfrm>
            <a:off x="152400" y="6128971"/>
            <a:ext cx="3481754" cy="65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414D57A-4657-4D05-9A7D-A81BBC707555}"/>
              </a:ext>
            </a:extLst>
          </p:cNvPr>
          <p:cNvPicPr>
            <a:picLocks noChangeAspect="1"/>
          </p:cNvPicPr>
          <p:nvPr/>
        </p:nvPicPr>
        <p:blipFill>
          <a:blip r:embed="rId4"/>
          <a:stretch>
            <a:fillRect/>
          </a:stretch>
        </p:blipFill>
        <p:spPr>
          <a:xfrm>
            <a:off x="441960" y="2628"/>
            <a:ext cx="8244840" cy="5715000"/>
          </a:xfrm>
          <a:prstGeom prst="rect">
            <a:avLst/>
          </a:prstGeom>
        </p:spPr>
      </p:pic>
      <p:cxnSp>
        <p:nvCxnSpPr>
          <p:cNvPr id="4" name="Straight Connector 3">
            <a:extLst>
              <a:ext uri="{FF2B5EF4-FFF2-40B4-BE49-F238E27FC236}">
                <a16:creationId xmlns:a16="http://schemas.microsoft.com/office/drawing/2014/main" id="{2D467544-9F2B-4AD4-B698-E0BA1EB888AC}"/>
              </a:ext>
            </a:extLst>
          </p:cNvPr>
          <p:cNvCxnSpPr>
            <a:cxnSpLocks/>
          </p:cNvCxnSpPr>
          <p:nvPr/>
        </p:nvCxnSpPr>
        <p:spPr>
          <a:xfrm flipH="1">
            <a:off x="3380872" y="1600200"/>
            <a:ext cx="76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2B83FA-7582-4D6E-8797-E016FF1404DB}"/>
              </a:ext>
            </a:extLst>
          </p:cNvPr>
          <p:cNvCxnSpPr>
            <a:cxnSpLocks/>
          </p:cNvCxnSpPr>
          <p:nvPr/>
        </p:nvCxnSpPr>
        <p:spPr>
          <a:xfrm>
            <a:off x="3377479" y="1669190"/>
            <a:ext cx="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6E19F55-9882-40B1-ACED-395E2DBBB78B}"/>
              </a:ext>
            </a:extLst>
          </p:cNvPr>
          <p:cNvCxnSpPr>
            <a:cxnSpLocks/>
          </p:cNvCxnSpPr>
          <p:nvPr/>
        </p:nvCxnSpPr>
        <p:spPr>
          <a:xfrm flipV="1">
            <a:off x="3533272" y="2410328"/>
            <a:ext cx="52754" cy="762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550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4522" y="308300"/>
            <a:ext cx="8192278" cy="868362"/>
          </a:xfrm>
        </p:spPr>
        <p:txBody>
          <a:bodyPr>
            <a:normAutofit/>
          </a:bodyPr>
          <a:lstStyle/>
          <a:p>
            <a:r>
              <a:rPr lang="es-419" dirty="0"/>
              <a:t>Lo qué importa para mí…</a:t>
            </a:r>
          </a:p>
        </p:txBody>
      </p:sp>
      <p:sp>
        <p:nvSpPr>
          <p:cNvPr id="22531" name="Content Placeholder 2"/>
          <p:cNvSpPr>
            <a:spLocks noGrp="1"/>
          </p:cNvSpPr>
          <p:nvPr>
            <p:ph idx="1"/>
          </p:nvPr>
        </p:nvSpPr>
        <p:spPr>
          <a:xfrm>
            <a:off x="457200" y="1524000"/>
            <a:ext cx="8229600" cy="4297363"/>
          </a:xfrm>
        </p:spPr>
        <p:txBody>
          <a:bodyPr>
            <a:normAutofit/>
          </a:bodyPr>
          <a:lstStyle/>
          <a:p>
            <a:pPr marL="0" indent="0"/>
            <a:r>
              <a:rPr lang="es-419" i="1" dirty="0">
                <a:latin typeface="Franklin Gothic Book" charset="0"/>
              </a:rPr>
              <a:t>“Yo quiero decir adiós a todos mis seres queridos, ver el mar por última vez, escuchar música de los 90s, y despedirme.” </a:t>
            </a:r>
          </a:p>
          <a:p>
            <a:pPr marL="0" indent="0"/>
            <a:r>
              <a:rPr lang="es-419" i="1" dirty="0">
                <a:latin typeface="Franklin Gothic Book" charset="0"/>
              </a:rPr>
              <a:t>“Tener mis sábanas sueltas alrededor de mis pies!” </a:t>
            </a:r>
          </a:p>
          <a:p>
            <a:pPr marL="0" indent="0"/>
            <a:r>
              <a:rPr lang="es-419" i="1" dirty="0">
                <a:latin typeface="Franklin Gothic Book" charset="0"/>
              </a:rPr>
              <a:t>“Tranquilo, sin dolor, sin nada más que decir.” </a:t>
            </a:r>
          </a:p>
          <a:p>
            <a:pPr marL="0" indent="0"/>
            <a:r>
              <a:rPr lang="es-419" i="1" dirty="0">
                <a:latin typeface="Franklin Gothic Book" charset="0"/>
              </a:rPr>
              <a:t>“En el hospital, con atención excelente de las enfermeras.” </a:t>
            </a:r>
          </a:p>
        </p:txBody>
      </p:sp>
      <p:pic>
        <p:nvPicPr>
          <p:cNvPr id="6" name="Picture 1" descr="TCP Logo.PNG"/>
          <p:cNvPicPr>
            <a:picLocks noChangeAspect="1" noChangeArrowheads="1"/>
          </p:cNvPicPr>
          <p:nvPr/>
        </p:nvPicPr>
        <p:blipFill>
          <a:blip r:embed="rId3" cstate="print">
            <a:extLst>
              <a:ext uri="{28A0092B-C50C-407E-A947-70E740481C1C}">
                <a14:useLocalDpi xmlns:a14="http://schemas.microsoft.com/office/drawing/2010/main" val="0"/>
              </a:ext>
            </a:extLst>
          </a:blip>
          <a:srcRect t="38367" r="2039" b="37143"/>
          <a:stretch>
            <a:fillRect/>
          </a:stretch>
        </p:blipFill>
        <p:spPr bwMode="auto">
          <a:xfrm>
            <a:off x="152400" y="6019800"/>
            <a:ext cx="3481754" cy="65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74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23</a:t>
            </a:fld>
            <a:endParaRPr lang="en-US" dirty="0">
              <a:solidFill>
                <a:srgbClr val="8C9BA3"/>
              </a:solidFill>
            </a:endParaRP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188" t="21484" r="10493" b="17578"/>
          <a:stretch/>
        </p:blipFill>
        <p:spPr bwMode="auto">
          <a:xfrm>
            <a:off x="13401" y="205534"/>
            <a:ext cx="8979817" cy="5661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40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A0C30-8BF1-4C58-A863-916D0AFAA0C0}"/>
              </a:ext>
            </a:extLst>
          </p:cNvPr>
          <p:cNvPicPr>
            <a:picLocks noChangeAspect="1"/>
          </p:cNvPicPr>
          <p:nvPr/>
        </p:nvPicPr>
        <p:blipFill>
          <a:blip r:embed="rId3"/>
          <a:stretch>
            <a:fillRect/>
          </a:stretch>
        </p:blipFill>
        <p:spPr>
          <a:xfrm>
            <a:off x="162339" y="914400"/>
            <a:ext cx="8819322" cy="4191000"/>
          </a:xfrm>
          <a:prstGeom prst="rect">
            <a:avLst/>
          </a:prstGeom>
        </p:spPr>
      </p:pic>
      <p:cxnSp>
        <p:nvCxnSpPr>
          <p:cNvPr id="3" name="Straight Connector 2">
            <a:extLst>
              <a:ext uri="{FF2B5EF4-FFF2-40B4-BE49-F238E27FC236}">
                <a16:creationId xmlns:a16="http://schemas.microsoft.com/office/drawing/2014/main" id="{48591FE9-7712-442A-89F3-B8FCA4F92D14}"/>
              </a:ext>
            </a:extLst>
          </p:cNvPr>
          <p:cNvCxnSpPr>
            <a:cxnSpLocks/>
          </p:cNvCxnSpPr>
          <p:nvPr/>
        </p:nvCxnSpPr>
        <p:spPr>
          <a:xfrm flipV="1">
            <a:off x="862264" y="3200400"/>
            <a:ext cx="128336" cy="11630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00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TCP Logo.PNG"/>
          <p:cNvPicPr>
            <a:picLocks noChangeAspect="1" noChangeArrowheads="1"/>
          </p:cNvPicPr>
          <p:nvPr/>
        </p:nvPicPr>
        <p:blipFill>
          <a:blip r:embed="rId3" cstate="print">
            <a:extLst>
              <a:ext uri="{28A0092B-C50C-407E-A947-70E740481C1C}">
                <a14:useLocalDpi xmlns:a14="http://schemas.microsoft.com/office/drawing/2010/main" val="0"/>
              </a:ext>
            </a:extLst>
          </a:blip>
          <a:srcRect t="38367" r="2039" b="37143"/>
          <a:stretch>
            <a:fillRect/>
          </a:stretch>
        </p:blipFill>
        <p:spPr bwMode="auto">
          <a:xfrm>
            <a:off x="152400" y="6086475"/>
            <a:ext cx="3481754" cy="65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632414D-AF56-4576-ACF9-1BDE29544F23}"/>
              </a:ext>
            </a:extLst>
          </p:cNvPr>
          <p:cNvPicPr>
            <a:picLocks noChangeAspect="1"/>
          </p:cNvPicPr>
          <p:nvPr/>
        </p:nvPicPr>
        <p:blipFill>
          <a:blip r:embed="rId4"/>
          <a:stretch>
            <a:fillRect/>
          </a:stretch>
        </p:blipFill>
        <p:spPr>
          <a:xfrm>
            <a:off x="1143000" y="0"/>
            <a:ext cx="7038975" cy="6086475"/>
          </a:xfrm>
          <a:prstGeom prst="rect">
            <a:avLst/>
          </a:prstGeom>
        </p:spPr>
      </p:pic>
    </p:spTree>
    <p:extLst>
      <p:ext uri="{BB962C8B-B14F-4D97-AF65-F5344CB8AC3E}">
        <p14:creationId xmlns:p14="http://schemas.microsoft.com/office/powerpoint/2010/main" val="2631092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dirty="0"/>
              <a:t>Cu</a:t>
            </a:r>
            <a:r>
              <a:rPr lang="es-419" dirty="0">
                <a:latin typeface="+mn-lt"/>
                <a:cs typeface="Calibri" panose="020F0502020204030204" pitchFamily="34" charset="0"/>
              </a:rPr>
              <a:t>á</a:t>
            </a:r>
            <a:r>
              <a:rPr lang="es-419" dirty="0"/>
              <a:t>ndo debe tener “La Conversación”</a:t>
            </a:r>
          </a:p>
        </p:txBody>
      </p:sp>
      <p:sp>
        <p:nvSpPr>
          <p:cNvPr id="3" name="Content Placeholder 2"/>
          <p:cNvSpPr>
            <a:spLocks noGrp="1"/>
          </p:cNvSpPr>
          <p:nvPr>
            <p:ph idx="1"/>
          </p:nvPr>
        </p:nvSpPr>
        <p:spPr/>
        <p:txBody>
          <a:bodyPr>
            <a:normAutofit/>
          </a:bodyPr>
          <a:lstStyle/>
          <a:p>
            <a:pPr lvl="0"/>
            <a:r>
              <a:rPr lang="es-419" dirty="0"/>
              <a:t>Temprano </a:t>
            </a:r>
          </a:p>
          <a:p>
            <a:pPr lvl="1"/>
            <a:r>
              <a:rPr lang="es-419" dirty="0"/>
              <a:t>Mayoría de edad – 18 &amp; 21 </a:t>
            </a:r>
          </a:p>
          <a:p>
            <a:pPr lvl="0"/>
            <a:r>
              <a:rPr lang="es-419" dirty="0"/>
              <a:t>Frecuentemente  </a:t>
            </a:r>
          </a:p>
          <a:p>
            <a:pPr lvl="1"/>
            <a:r>
              <a:rPr lang="es-419" dirty="0"/>
              <a:t>Antes de una crisis médica – 30, 40, 50, 60, 70</a:t>
            </a:r>
          </a:p>
          <a:p>
            <a:r>
              <a:rPr lang="es-419" dirty="0"/>
              <a:t>Evento grande en la vida </a:t>
            </a:r>
          </a:p>
          <a:p>
            <a:pPr lvl="1"/>
            <a:r>
              <a:rPr lang="es-419" dirty="0"/>
              <a:t>Universidad, matrimonio, hijos, divorcio, salud del anciano, muerte en la familia</a:t>
            </a:r>
          </a:p>
          <a:p>
            <a:pPr lvl="0"/>
            <a:r>
              <a:rPr lang="es-419" dirty="0"/>
              <a:t>Viaje importante</a:t>
            </a:r>
          </a:p>
          <a:p>
            <a:pPr lvl="0"/>
            <a:r>
              <a:rPr lang="es-419" dirty="0"/>
              <a:t>Diagnóstico reciente de una enfermedad grave</a:t>
            </a:r>
          </a:p>
          <a:p>
            <a:endParaRPr lang="es-419" dirty="0"/>
          </a:p>
        </p:txBody>
      </p:sp>
    </p:spTree>
    <p:extLst>
      <p:ext uri="{BB962C8B-B14F-4D97-AF65-F5344CB8AC3E}">
        <p14:creationId xmlns:p14="http://schemas.microsoft.com/office/powerpoint/2010/main" val="3368202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dirty="0"/>
              <a:t>¿Qué aprendió usted?	</a:t>
            </a:r>
          </a:p>
        </p:txBody>
      </p:sp>
      <p:sp>
        <p:nvSpPr>
          <p:cNvPr id="3" name="Content Placeholder 2"/>
          <p:cNvSpPr>
            <a:spLocks noGrp="1"/>
          </p:cNvSpPr>
          <p:nvPr>
            <p:ph idx="1"/>
          </p:nvPr>
        </p:nvSpPr>
        <p:spPr/>
        <p:txBody>
          <a:bodyPr>
            <a:normAutofit/>
          </a:bodyPr>
          <a:lstStyle/>
          <a:p>
            <a:r>
              <a:rPr lang="es-419" sz="3200" dirty="0"/>
              <a:t>¿Qué planes hizo usted? </a:t>
            </a:r>
          </a:p>
          <a:p>
            <a:r>
              <a:rPr lang="es-419" sz="3200" dirty="0"/>
              <a:t>Preguntas</a:t>
            </a:r>
          </a:p>
          <a:p>
            <a:r>
              <a:rPr lang="es-419" sz="3200" dirty="0"/>
              <a:t>Asuntos</a:t>
            </a:r>
          </a:p>
          <a:p>
            <a:r>
              <a:rPr lang="es-419" sz="3200" dirty="0"/>
              <a:t>Sorpresas</a:t>
            </a:r>
          </a:p>
          <a:p>
            <a:r>
              <a:rPr lang="es-419" sz="3200" dirty="0"/>
              <a:t>Patrones</a:t>
            </a:r>
          </a:p>
        </p:txBody>
      </p:sp>
      <p:sp>
        <p:nvSpPr>
          <p:cNvPr id="4" name="Slide Number Placeholder 3"/>
          <p:cNvSpPr>
            <a:spLocks noGrp="1"/>
          </p:cNvSpPr>
          <p:nvPr>
            <p:ph type="sldNum" sz="quarter" idx="11"/>
          </p:nvPr>
        </p:nvSpPr>
        <p:spPr/>
        <p:txBody>
          <a:bodyPr/>
          <a:lstStyle/>
          <a:p>
            <a:pPr>
              <a:defRPr/>
            </a:pPr>
            <a:endParaRPr lang="en-US" dirty="0"/>
          </a:p>
          <a:p>
            <a:pPr>
              <a:defRPr/>
            </a:pPr>
            <a:endParaRPr lang="en-US" dirty="0"/>
          </a:p>
        </p:txBody>
      </p:sp>
      <p:pic>
        <p:nvPicPr>
          <p:cNvPr id="5" name="Picture 1" descr="TCP Logo.PNG"/>
          <p:cNvPicPr>
            <a:picLocks noChangeAspect="1" noChangeArrowheads="1"/>
          </p:cNvPicPr>
          <p:nvPr/>
        </p:nvPicPr>
        <p:blipFill>
          <a:blip r:embed="rId3" cstate="print">
            <a:extLst>
              <a:ext uri="{28A0092B-C50C-407E-A947-70E740481C1C}">
                <a14:useLocalDpi xmlns:a14="http://schemas.microsoft.com/office/drawing/2010/main" val="0"/>
              </a:ext>
            </a:extLst>
          </a:blip>
          <a:srcRect t="38367" r="2039" b="37143"/>
          <a:stretch>
            <a:fillRect/>
          </a:stretch>
        </p:blipFill>
        <p:spPr bwMode="auto">
          <a:xfrm>
            <a:off x="152400" y="6019800"/>
            <a:ext cx="3481754" cy="65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089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a:t>Cómo empezar</a:t>
            </a:r>
          </a:p>
        </p:txBody>
      </p:sp>
      <p:pic>
        <p:nvPicPr>
          <p:cNvPr id="3" name="Picture 2">
            <a:extLst>
              <a:ext uri="{FF2B5EF4-FFF2-40B4-BE49-F238E27FC236}">
                <a16:creationId xmlns:a16="http://schemas.microsoft.com/office/drawing/2014/main" id="{E54AE2C9-84AD-4F12-8C34-4CB92139C787}"/>
              </a:ext>
            </a:extLst>
          </p:cNvPr>
          <p:cNvPicPr>
            <a:picLocks noChangeAspect="1"/>
          </p:cNvPicPr>
          <p:nvPr/>
        </p:nvPicPr>
        <p:blipFill>
          <a:blip r:embed="rId3"/>
          <a:stretch>
            <a:fillRect/>
          </a:stretch>
        </p:blipFill>
        <p:spPr>
          <a:xfrm>
            <a:off x="838200" y="1447800"/>
            <a:ext cx="7467600" cy="4521478"/>
          </a:xfrm>
          <a:prstGeom prst="rect">
            <a:avLst/>
          </a:prstGeom>
        </p:spPr>
      </p:pic>
    </p:spTree>
    <p:extLst>
      <p:ext uri="{BB962C8B-B14F-4D97-AF65-F5344CB8AC3E}">
        <p14:creationId xmlns:p14="http://schemas.microsoft.com/office/powerpoint/2010/main" val="68166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84D6-C6FC-470A-9EB3-216A5BA3A718}"/>
              </a:ext>
            </a:extLst>
          </p:cNvPr>
          <p:cNvSpPr>
            <a:spLocks noGrp="1"/>
          </p:cNvSpPr>
          <p:nvPr>
            <p:ph type="title"/>
          </p:nvPr>
        </p:nvSpPr>
        <p:spPr/>
        <p:txBody>
          <a:bodyPr>
            <a:normAutofit fontScale="90000"/>
          </a:bodyPr>
          <a:lstStyle/>
          <a:p>
            <a:r>
              <a:rPr lang="es-419" dirty="0"/>
              <a:t>Video: La práctica hace la perfección</a:t>
            </a:r>
          </a:p>
        </p:txBody>
      </p:sp>
      <p:sp>
        <p:nvSpPr>
          <p:cNvPr id="3" name="Content Placeholder 2">
            <a:extLst>
              <a:ext uri="{FF2B5EF4-FFF2-40B4-BE49-F238E27FC236}">
                <a16:creationId xmlns:a16="http://schemas.microsoft.com/office/drawing/2014/main" id="{97072A51-F8E7-4868-B9A6-70EF324617A9}"/>
              </a:ext>
            </a:extLst>
          </p:cNvPr>
          <p:cNvSpPr>
            <a:spLocks noGrp="1"/>
          </p:cNvSpPr>
          <p:nvPr>
            <p:ph idx="1"/>
          </p:nvPr>
        </p:nvSpPr>
        <p:spPr/>
        <p:txBody>
          <a:bodyPr/>
          <a:lstStyle/>
          <a:p>
            <a:r>
              <a:rPr lang="en-US" dirty="0">
                <a:hlinkClick r:id="rId3"/>
              </a:rPr>
              <a:t>https://youtu.be/pyMXtVprN74</a:t>
            </a:r>
            <a:endParaRPr lang="en-US" dirty="0"/>
          </a:p>
          <a:p>
            <a:endParaRPr lang="en-US" dirty="0"/>
          </a:p>
        </p:txBody>
      </p:sp>
      <p:sp>
        <p:nvSpPr>
          <p:cNvPr id="4" name="Slide Number Placeholder 3">
            <a:extLst>
              <a:ext uri="{FF2B5EF4-FFF2-40B4-BE49-F238E27FC236}">
                <a16:creationId xmlns:a16="http://schemas.microsoft.com/office/drawing/2014/main" id="{2F2C173C-2ADC-4ADA-86EE-2E739E3DCA39}"/>
              </a:ext>
            </a:extLst>
          </p:cNvPr>
          <p:cNvSpPr>
            <a:spLocks noGrp="1"/>
          </p:cNvSpPr>
          <p:nvPr>
            <p:ph type="sldNum" sz="quarter" idx="4"/>
          </p:nvPr>
        </p:nvSpPr>
        <p:spPr/>
        <p:txBody>
          <a:bodyPr/>
          <a:lstStyle/>
          <a:p>
            <a:fld id="{144970FF-6123-42CA-A003-B0DD987502E2}" type="slidenum">
              <a:rPr lang="en-US" smtClean="0">
                <a:solidFill>
                  <a:srgbClr val="8C9BA3"/>
                </a:solidFill>
              </a:rPr>
              <a:pPr/>
              <a:t>29</a:t>
            </a:fld>
            <a:endParaRPr lang="en-US" dirty="0">
              <a:solidFill>
                <a:srgbClr val="8C9BA3"/>
              </a:solidFill>
            </a:endParaRPr>
          </a:p>
        </p:txBody>
      </p:sp>
    </p:spTree>
    <p:extLst>
      <p:ext uri="{BB962C8B-B14F-4D97-AF65-F5344CB8AC3E}">
        <p14:creationId xmlns:p14="http://schemas.microsoft.com/office/powerpoint/2010/main" val="190203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dirty="0"/>
              <a:t>Presentaciones e Historias</a:t>
            </a:r>
          </a:p>
        </p:txBody>
      </p:sp>
      <p:sp>
        <p:nvSpPr>
          <p:cNvPr id="3" name="Content Placeholder 2"/>
          <p:cNvSpPr>
            <a:spLocks noGrp="1"/>
          </p:cNvSpPr>
          <p:nvPr>
            <p:ph idx="1"/>
          </p:nvPr>
        </p:nvSpPr>
        <p:spPr/>
        <p:txBody>
          <a:bodyPr>
            <a:normAutofit/>
          </a:bodyPr>
          <a:lstStyle/>
          <a:p>
            <a:pPr>
              <a:lnSpc>
                <a:spcPct val="150000"/>
              </a:lnSpc>
            </a:pPr>
            <a:r>
              <a:rPr lang="es-419" dirty="0"/>
              <a:t>Su Nombre</a:t>
            </a:r>
          </a:p>
          <a:p>
            <a:pPr>
              <a:lnSpc>
                <a:spcPct val="150000"/>
              </a:lnSpc>
            </a:pPr>
            <a:r>
              <a:rPr lang="es-419" dirty="0"/>
              <a:t>Su Organización</a:t>
            </a:r>
          </a:p>
          <a:p>
            <a:pPr>
              <a:lnSpc>
                <a:spcPct val="150000"/>
              </a:lnSpc>
            </a:pPr>
            <a:r>
              <a:rPr lang="es-419" dirty="0"/>
              <a:t>Compartir una experiencia en la que usted vivió de cerca la muerte - “buena” o “dif</a:t>
            </a:r>
            <a:r>
              <a:rPr lang="es-419" dirty="0">
                <a:latin typeface="Calibri" panose="020F0502020204030204" pitchFamily="34" charset="0"/>
                <a:cs typeface="Calibri" panose="020F0502020204030204" pitchFamily="34" charset="0"/>
              </a:rPr>
              <a:t>í</a:t>
            </a:r>
            <a:r>
              <a:rPr lang="es-419" dirty="0"/>
              <a:t>cil” de alguien, personal o profesionalmente.</a:t>
            </a:r>
            <a:endParaRPr lang="es-419" b="1" dirty="0">
              <a:latin typeface="Franklin Gothic Book" charset="0"/>
            </a:endParaRPr>
          </a:p>
          <a:p>
            <a:pPr marL="0" indent="0">
              <a:buNone/>
            </a:pPr>
            <a:r>
              <a:rPr lang="es-419" b="1" dirty="0">
                <a:latin typeface="Franklin Gothic Book" charset="0"/>
              </a:rPr>
              <a:t>						</a:t>
            </a:r>
            <a:r>
              <a:rPr lang="es-419" b="1" dirty="0">
                <a:solidFill>
                  <a:srgbClr val="FF0000"/>
                </a:solidFill>
                <a:latin typeface="Franklin Gothic Book" charset="0"/>
              </a:rPr>
              <a:t>X</a:t>
            </a:r>
            <a:r>
              <a:rPr lang="es-419" dirty="0"/>
              <a:t> minutos</a:t>
            </a:r>
          </a:p>
        </p:txBody>
      </p:sp>
    </p:spTree>
    <p:extLst>
      <p:ext uri="{BB962C8B-B14F-4D97-AF65-F5344CB8AC3E}">
        <p14:creationId xmlns:p14="http://schemas.microsoft.com/office/powerpoint/2010/main" val="4057370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s-419" dirty="0"/>
              <a:t>Opcional: Temas adicionales</a:t>
            </a:r>
          </a:p>
        </p:txBody>
      </p:sp>
      <p:sp>
        <p:nvSpPr>
          <p:cNvPr id="56323" name="Footer Placeholder 3"/>
          <p:cNvSpPr txBox="1">
            <a:spLocks noGrp="1"/>
          </p:cNvSpPr>
          <p:nvPr/>
        </p:nvSpPr>
        <p:spPr bwMode="auto">
          <a:xfrm>
            <a:off x="1600200" y="6153150"/>
            <a:ext cx="54102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sz="1400" dirty="0">
              <a:solidFill>
                <a:srgbClr val="455660"/>
              </a:solidFill>
            </a:endParaRPr>
          </a:p>
          <a:p>
            <a:pPr algn="ctr" eaLnBrk="1" hangingPunct="1"/>
            <a:endParaRPr lang="en-US" sz="1400" dirty="0">
              <a:solidFill>
                <a:srgbClr val="455660"/>
              </a:solidFill>
            </a:endParaRPr>
          </a:p>
        </p:txBody>
      </p:sp>
      <p:sp>
        <p:nvSpPr>
          <p:cNvPr id="56324" name="Slide Number Placeholder 4"/>
          <p:cNvSpPr txBox="1">
            <a:spLocks noGrp="1"/>
          </p:cNvSpPr>
          <p:nvPr/>
        </p:nvSpPr>
        <p:spPr bwMode="auto">
          <a:xfrm>
            <a:off x="457200" y="6151563"/>
            <a:ext cx="914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400" dirty="0">
              <a:solidFill>
                <a:srgbClr val="455660"/>
              </a:solidFill>
            </a:endParaRPr>
          </a:p>
          <a:p>
            <a:pPr eaLnBrk="1" hangingPunct="1"/>
            <a:endParaRPr lang="en-US" sz="1400" dirty="0">
              <a:solidFill>
                <a:srgbClr val="455660"/>
              </a:solidFill>
            </a:endParaRPr>
          </a:p>
        </p:txBody>
      </p:sp>
      <p:sp>
        <p:nvSpPr>
          <p:cNvPr id="4" name="TextBox 3"/>
          <p:cNvSpPr txBox="1"/>
          <p:nvPr/>
        </p:nvSpPr>
        <p:spPr>
          <a:xfrm>
            <a:off x="457200" y="1524000"/>
            <a:ext cx="7315200" cy="4201150"/>
          </a:xfrm>
          <a:prstGeom prst="rect">
            <a:avLst/>
          </a:prstGeom>
          <a:noFill/>
        </p:spPr>
        <p:txBody>
          <a:bodyPr wrap="square" rtlCol="0">
            <a:spAutoFit/>
          </a:bodyPr>
          <a:lstStyle/>
          <a:p>
            <a:pPr marL="347472" indent="-347472">
              <a:spcBef>
                <a:spcPts val="576"/>
              </a:spcBef>
              <a:buFontTx/>
              <a:buBlip>
                <a:blip r:embed="rId3"/>
              </a:buBlip>
            </a:pPr>
            <a:r>
              <a:rPr lang="es-419" sz="3200" dirty="0">
                <a:solidFill>
                  <a:srgbClr val="455660"/>
                </a:solidFill>
              </a:rPr>
              <a:t>Planificación anticipada de la atención (ACP)</a:t>
            </a:r>
          </a:p>
          <a:p>
            <a:pPr marL="347472" indent="-347472">
              <a:spcBef>
                <a:spcPts val="576"/>
              </a:spcBef>
              <a:buFontTx/>
              <a:buBlip>
                <a:blip r:embed="rId3"/>
              </a:buBlip>
            </a:pPr>
            <a:r>
              <a:rPr lang="es-419" sz="3200" dirty="0">
                <a:solidFill>
                  <a:srgbClr val="455660"/>
                </a:solidFill>
              </a:rPr>
              <a:t>Directiva anticipada (AD)</a:t>
            </a:r>
          </a:p>
          <a:p>
            <a:pPr marL="347472" indent="-347472">
              <a:spcBef>
                <a:spcPts val="576"/>
              </a:spcBef>
              <a:buFontTx/>
              <a:buBlip>
                <a:blip r:embed="rId3"/>
              </a:buBlip>
            </a:pPr>
            <a:r>
              <a:rPr lang="es-419" sz="3200" i="1" dirty="0">
                <a:solidFill>
                  <a:srgbClr val="455660"/>
                </a:solidFill>
              </a:rPr>
              <a:t>Proxy</a:t>
            </a:r>
            <a:r>
              <a:rPr lang="es-419" sz="3200" dirty="0">
                <a:solidFill>
                  <a:srgbClr val="455660"/>
                </a:solidFill>
              </a:rPr>
              <a:t> de atención médica / agente / poder notarial duradero</a:t>
            </a:r>
          </a:p>
          <a:p>
            <a:pPr marL="347472" indent="-347472">
              <a:spcBef>
                <a:spcPts val="576"/>
              </a:spcBef>
              <a:buFontTx/>
              <a:buBlip>
                <a:blip r:embed="rId3"/>
              </a:buBlip>
            </a:pPr>
            <a:r>
              <a:rPr lang="es-419" sz="3200" dirty="0">
                <a:solidFill>
                  <a:srgbClr val="455660"/>
                </a:solidFill>
              </a:rPr>
              <a:t>Testamento vital </a:t>
            </a:r>
          </a:p>
          <a:p>
            <a:pPr marL="347472" indent="-347472">
              <a:spcBef>
                <a:spcPts val="576"/>
              </a:spcBef>
              <a:buFontTx/>
              <a:buBlip>
                <a:blip r:embed="rId3"/>
              </a:buBlip>
            </a:pPr>
            <a:r>
              <a:rPr lang="es-419" sz="3200" dirty="0">
                <a:solidFill>
                  <a:srgbClr val="455660"/>
                </a:solidFill>
              </a:rPr>
              <a:t>MOLST/POLST</a:t>
            </a:r>
          </a:p>
          <a:p>
            <a:pPr marL="347472" indent="-347472">
              <a:spcBef>
                <a:spcPts val="576"/>
              </a:spcBef>
              <a:buFontTx/>
              <a:buBlip>
                <a:blip r:embed="rId3"/>
              </a:buBlip>
            </a:pPr>
            <a:endParaRPr lang="es-419" dirty="0">
              <a:solidFill>
                <a:srgbClr val="455660"/>
              </a:solidFill>
            </a:endParaRPr>
          </a:p>
        </p:txBody>
      </p:sp>
    </p:spTree>
    <p:extLst>
      <p:ext uri="{BB962C8B-B14F-4D97-AF65-F5344CB8AC3E}">
        <p14:creationId xmlns:p14="http://schemas.microsoft.com/office/powerpoint/2010/main" val="85142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a:t>Consejos prácticos</a:t>
            </a:r>
          </a:p>
        </p:txBody>
      </p:sp>
      <p:sp>
        <p:nvSpPr>
          <p:cNvPr id="3" name="Content Placeholder 2"/>
          <p:cNvSpPr>
            <a:spLocks noGrp="1"/>
          </p:cNvSpPr>
          <p:nvPr>
            <p:ph idx="1"/>
          </p:nvPr>
        </p:nvSpPr>
        <p:spPr/>
        <p:txBody>
          <a:bodyPr>
            <a:normAutofit fontScale="85000" lnSpcReduction="20000"/>
          </a:bodyPr>
          <a:lstStyle/>
          <a:p>
            <a:r>
              <a:rPr lang="es-419" dirty="0"/>
              <a:t>Dar respuestas reales.</a:t>
            </a:r>
          </a:p>
          <a:p>
            <a:r>
              <a:rPr lang="es-419" dirty="0"/>
              <a:t>El hogar no siempre es una opción factible. Hacer más preguntas para aprender qué es lo más importante.</a:t>
            </a:r>
          </a:p>
          <a:p>
            <a:r>
              <a:rPr lang="es-419" dirty="0"/>
              <a:t>Pregunte si esta persona puede respetar sus deseos.</a:t>
            </a:r>
          </a:p>
          <a:p>
            <a:r>
              <a:rPr lang="es-419" dirty="0"/>
              <a:t>Hablar con más de una persona sobre sus deseos.</a:t>
            </a:r>
          </a:p>
          <a:p>
            <a:r>
              <a:rPr lang="es-419" dirty="0"/>
              <a:t>Invitar a otros a compartir sus deseos con usted.</a:t>
            </a:r>
          </a:p>
          <a:p>
            <a:r>
              <a:rPr lang="es-419" dirty="0"/>
              <a:t>Tener cuidado de utilizar frases como “la enchilada entera” y “cortar el enchufe.”</a:t>
            </a:r>
          </a:p>
          <a:p>
            <a:r>
              <a:rPr lang="es-419" dirty="0"/>
              <a:t>Tener cuidado de hacer “bullying” a un miembro de la familia y/o un cuidador.</a:t>
            </a:r>
          </a:p>
          <a:p>
            <a:r>
              <a:rPr lang="es-419" dirty="0"/>
              <a:t>Identificar la oportunidad para fortalecer relaciones – estas son conversaciones con mucho cariño y no tienen que ser tan serias.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C9BA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89123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a:t>Seguimiento en acción</a:t>
            </a:r>
          </a:p>
        </p:txBody>
      </p:sp>
      <p:sp>
        <p:nvSpPr>
          <p:cNvPr id="10" name="Content Placeholder 9"/>
          <p:cNvSpPr>
            <a:spLocks noGrp="1"/>
          </p:cNvSpPr>
          <p:nvPr>
            <p:ph idx="1"/>
          </p:nvPr>
        </p:nvSpPr>
        <p:spPr>
          <a:xfrm>
            <a:off x="457200" y="1447800"/>
            <a:ext cx="8458200" cy="4419601"/>
          </a:xfrm>
        </p:spPr>
        <p:txBody>
          <a:bodyPr/>
          <a:lstStyle/>
          <a:p>
            <a:r>
              <a:rPr lang="es-419" sz="3200" dirty="0"/>
              <a:t>Completar el Kit de Inicio</a:t>
            </a:r>
          </a:p>
          <a:p>
            <a:r>
              <a:rPr lang="es-419" sz="3200" dirty="0"/>
              <a:t>Tener la Conversación con un ser querido</a:t>
            </a:r>
          </a:p>
          <a:p>
            <a:r>
              <a:rPr lang="es-419" sz="3200" dirty="0"/>
              <a:t>Identificar un agente/apoderado de salud</a:t>
            </a:r>
          </a:p>
          <a:p>
            <a:r>
              <a:rPr lang="es-419" sz="3200" dirty="0"/>
              <a:t>Traer el concepto de </a:t>
            </a:r>
            <a:r>
              <a:rPr lang="es-419" sz="3200" b="1" dirty="0"/>
              <a:t>Lo que es importante para mí / </a:t>
            </a:r>
            <a:r>
              <a:rPr lang="es-419" sz="3200" dirty="0"/>
              <a:t>para su organización / comunidad </a:t>
            </a:r>
          </a:p>
          <a:p>
            <a:pPr marL="0" indent="0">
              <a:buNone/>
            </a:pPr>
            <a:endParaRPr lang="es-419" dirty="0"/>
          </a:p>
        </p:txBody>
      </p:sp>
    </p:spTree>
    <p:extLst>
      <p:ext uri="{BB962C8B-B14F-4D97-AF65-F5344CB8AC3E}">
        <p14:creationId xmlns:p14="http://schemas.microsoft.com/office/powerpoint/2010/main" val="539083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48" y="228599"/>
            <a:ext cx="8839200" cy="762000"/>
          </a:xfrm>
        </p:spPr>
        <p:txBody>
          <a:bodyPr>
            <a:normAutofit fontScale="90000"/>
          </a:bodyPr>
          <a:lstStyle/>
          <a:p>
            <a:r>
              <a:rPr lang="es-419" dirty="0"/>
              <a:t>No te preocupes – está bien: </a:t>
            </a:r>
            <a:br>
              <a:rPr lang="es-419" dirty="0"/>
            </a:br>
            <a:r>
              <a:rPr lang="es-419" dirty="0"/>
              <a:t>Una carta a mi familia</a:t>
            </a:r>
          </a:p>
        </p:txBody>
      </p:sp>
      <p:sp>
        <p:nvSpPr>
          <p:cNvPr id="3" name="Content Placeholder 2"/>
          <p:cNvSpPr>
            <a:spLocks noGrp="1"/>
          </p:cNvSpPr>
          <p:nvPr>
            <p:ph idx="1"/>
          </p:nvPr>
        </p:nvSpPr>
        <p:spPr>
          <a:xfrm>
            <a:off x="457200" y="1447800"/>
            <a:ext cx="8229600" cy="4419601"/>
          </a:xfrm>
        </p:spPr>
        <p:txBody>
          <a:bodyPr>
            <a:normAutofit fontScale="47500" lnSpcReduction="20000"/>
          </a:bodyPr>
          <a:lstStyle/>
          <a:p>
            <a:pPr marL="0" indent="0">
              <a:buNone/>
            </a:pPr>
            <a:r>
              <a:rPr lang="es-419" dirty="0"/>
              <a:t>Si te enfrentas a una decisión que no estás listo para tomar, </a:t>
            </a:r>
          </a:p>
          <a:p>
            <a:pPr marL="0" indent="0">
              <a:buNone/>
            </a:pPr>
            <a:r>
              <a:rPr lang="es-419" dirty="0"/>
              <a:t>Está bien</a:t>
            </a:r>
          </a:p>
          <a:p>
            <a:pPr marL="0" indent="0">
              <a:buNone/>
            </a:pPr>
            <a:r>
              <a:rPr lang="es-419" dirty="0"/>
              <a:t>Trataré de avisarte lo que a m</a:t>
            </a:r>
            <a:r>
              <a:rPr lang="es-419" dirty="0">
                <a:latin typeface="Calibri" panose="020F0502020204030204" pitchFamily="34" charset="0"/>
                <a:cs typeface="Calibri" panose="020F0502020204030204" pitchFamily="34" charset="0"/>
              </a:rPr>
              <a:t>í</a:t>
            </a:r>
            <a:r>
              <a:rPr lang="es-419" dirty="0"/>
              <a:t> me gustaría en diferentes circunstancias, </a:t>
            </a:r>
          </a:p>
          <a:p>
            <a:pPr marL="0" indent="0">
              <a:buNone/>
            </a:pPr>
            <a:r>
              <a:rPr lang="es-419" dirty="0"/>
              <a:t>Pero si ocurre algo que no anticipamos,</a:t>
            </a:r>
          </a:p>
          <a:p>
            <a:pPr marL="0" indent="0">
              <a:buNone/>
            </a:pPr>
            <a:r>
              <a:rPr lang="es-419" dirty="0"/>
              <a:t>Está bien</a:t>
            </a:r>
          </a:p>
          <a:p>
            <a:pPr marL="0" indent="0">
              <a:buNone/>
            </a:pPr>
            <a:r>
              <a:rPr lang="es-419" dirty="0"/>
              <a:t>Y si tienes que tomar una decisión y la decisión que tomas resulta en mi muerte,</a:t>
            </a:r>
          </a:p>
          <a:p>
            <a:pPr marL="0" indent="0">
              <a:buNone/>
            </a:pPr>
            <a:r>
              <a:rPr lang="es-419" u="sng" dirty="0"/>
              <a:t>Está bien</a:t>
            </a:r>
          </a:p>
          <a:p>
            <a:pPr marL="0" indent="0">
              <a:buNone/>
            </a:pPr>
            <a:r>
              <a:rPr lang="es-419" dirty="0"/>
              <a:t>No tienes que preocuparte o sentir que has causado mi muerte – </a:t>
            </a:r>
            <a:r>
              <a:rPr lang="es-419" u="sng" dirty="0"/>
              <a:t>no lo has hecho </a:t>
            </a:r>
            <a:r>
              <a:rPr lang="es-419" dirty="0"/>
              <a:t>–  </a:t>
            </a:r>
          </a:p>
          <a:p>
            <a:pPr marL="0" indent="0">
              <a:buNone/>
            </a:pPr>
            <a:r>
              <a:rPr lang="es-419" dirty="0"/>
              <a:t>Yo voy a morir debido a mi enfermedad o porque mi cuerpo fall</a:t>
            </a:r>
            <a:r>
              <a:rPr lang="es-419" dirty="0">
                <a:latin typeface="+mn-lt"/>
                <a:cs typeface="Calibri" panose="020F0502020204030204" pitchFamily="34" charset="0"/>
              </a:rPr>
              <a:t>ó</a:t>
            </a:r>
            <a:r>
              <a:rPr lang="es-419" dirty="0"/>
              <a:t> o por otra cosa. </a:t>
            </a:r>
          </a:p>
          <a:p>
            <a:pPr marL="0" indent="0">
              <a:buNone/>
            </a:pPr>
            <a:r>
              <a:rPr lang="es-419" dirty="0"/>
              <a:t>No tienes que sentirte culpable.</a:t>
            </a:r>
          </a:p>
          <a:p>
            <a:pPr marL="0" indent="0">
              <a:buNone/>
            </a:pPr>
            <a:r>
              <a:rPr lang="es-419" dirty="0"/>
              <a:t>No es necesario pedir perdón. </a:t>
            </a:r>
          </a:p>
          <a:p>
            <a:pPr marL="0" indent="0">
              <a:buNone/>
            </a:pPr>
            <a:r>
              <a:rPr lang="es-419" dirty="0"/>
              <a:t>Pero si te sientes mal / culpable / responsable, </a:t>
            </a:r>
          </a:p>
          <a:p>
            <a:pPr marL="0" indent="0">
              <a:buNone/>
            </a:pPr>
            <a:r>
              <a:rPr lang="es-419" dirty="0"/>
              <a:t>Primero, no lo hagas, y segundo,  </a:t>
            </a:r>
          </a:p>
          <a:p>
            <a:pPr marL="0" indent="0">
              <a:buNone/>
            </a:pPr>
            <a:r>
              <a:rPr lang="es-419" dirty="0"/>
              <a:t>Yo te quiero y te perdono.</a:t>
            </a:r>
          </a:p>
          <a:p>
            <a:pPr marL="0" indent="0">
              <a:buNone/>
            </a:pPr>
            <a:endParaRPr lang="es-419" dirty="0"/>
          </a:p>
          <a:p>
            <a:pPr marL="0" indent="0">
              <a:buNone/>
            </a:pPr>
            <a:r>
              <a:rPr lang="es-419" dirty="0"/>
              <a:t>Si te enfrentas con una decisión rápida, no entres en pánico-</a:t>
            </a:r>
          </a:p>
          <a:p>
            <a:pPr marL="0" indent="0">
              <a:buNone/>
            </a:pPr>
            <a:r>
              <a:rPr lang="es-419" dirty="0"/>
              <a:t>Elige comodidad, </a:t>
            </a:r>
          </a:p>
          <a:p>
            <a:pPr marL="0" indent="0">
              <a:buNone/>
            </a:pPr>
            <a:r>
              <a:rPr lang="es-419" dirty="0"/>
              <a:t>Elige el hogar, </a:t>
            </a:r>
          </a:p>
          <a:p>
            <a:pPr marL="0" indent="0">
              <a:buNone/>
            </a:pPr>
            <a:r>
              <a:rPr lang="es-419" dirty="0"/>
              <a:t>Elige menos intervención, </a:t>
            </a:r>
          </a:p>
          <a:p>
            <a:pPr marL="0" indent="0">
              <a:buNone/>
            </a:pPr>
            <a:r>
              <a:rPr lang="es-419" dirty="0"/>
              <a:t>Elige la opción que nos pone juntos, a mi lado, tocando mi mano, </a:t>
            </a:r>
          </a:p>
          <a:p>
            <a:pPr marL="0" indent="0">
              <a:buNone/>
            </a:pPr>
            <a:r>
              <a:rPr lang="es-419" dirty="0"/>
              <a:t>Cantando, riendo, amando, festejando, y siguiendo. </a:t>
            </a:r>
          </a:p>
          <a:p>
            <a:pPr marL="0" indent="0">
              <a:buNone/>
            </a:pPr>
            <a:r>
              <a:rPr lang="es-419" dirty="0"/>
              <a:t>Yo voy a seguir amándote y cuidándote y estando orgullosa de ti.</a:t>
            </a:r>
          </a:p>
          <a:p>
            <a:pPr marL="0" indent="0">
              <a:buNone/>
            </a:pPr>
            <a:endParaRPr lang="es-419" dirty="0"/>
          </a:p>
          <a:p>
            <a:endParaRPr lang="es-419" dirty="0"/>
          </a:p>
        </p:txBody>
      </p:sp>
      <p:sp>
        <p:nvSpPr>
          <p:cNvPr id="5" name="Content Placeholder 2"/>
          <p:cNvSpPr txBox="1">
            <a:spLocks/>
          </p:cNvSpPr>
          <p:nvPr/>
        </p:nvSpPr>
        <p:spPr>
          <a:xfrm>
            <a:off x="4572000" y="1447800"/>
            <a:ext cx="4114800" cy="4419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CD4E4"/>
              </a:buClr>
              <a:buSzPct val="85000"/>
              <a:buFontTx/>
              <a:buBlip>
                <a:blip r:embed="rId3"/>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4572000" y="1447800"/>
            <a:ext cx="4114800" cy="4419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CD4E4"/>
              </a:buClr>
              <a:buSzPct val="85000"/>
              <a:buFontTx/>
              <a:buBlip>
                <a:blip r:embed="rId3"/>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4"/>
          <a:stretch>
            <a:fillRect/>
          </a:stretch>
        </p:blipFill>
        <p:spPr>
          <a:xfrm>
            <a:off x="5105400" y="3276600"/>
            <a:ext cx="4201439" cy="1752600"/>
          </a:xfrm>
          <a:prstGeom prst="rect">
            <a:avLst/>
          </a:prstGeom>
        </p:spPr>
      </p:pic>
    </p:spTree>
    <p:extLst>
      <p:ext uri="{BB962C8B-B14F-4D97-AF65-F5344CB8AC3E}">
        <p14:creationId xmlns:p14="http://schemas.microsoft.com/office/powerpoint/2010/main" val="1223495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s-419" dirty="0"/>
              <a:t>¿Preguntas?</a:t>
            </a:r>
          </a:p>
        </p:txBody>
      </p:sp>
      <p:sp>
        <p:nvSpPr>
          <p:cNvPr id="28675" name="Content Placeholder 2"/>
          <p:cNvSpPr>
            <a:spLocks noGrp="1"/>
          </p:cNvSpPr>
          <p:nvPr>
            <p:ph idx="1"/>
          </p:nvPr>
        </p:nvSpPr>
        <p:spPr/>
        <p:txBody>
          <a:bodyPr>
            <a:normAutofit/>
          </a:bodyPr>
          <a:lstStyle/>
          <a:p>
            <a:pPr marL="0" indent="0" algn="ctr">
              <a:buFontTx/>
              <a:buNone/>
            </a:pPr>
            <a:endParaRPr lang="en-US" sz="2400" dirty="0">
              <a:latin typeface="Franklin Gothic Book" charset="0"/>
            </a:endParaRPr>
          </a:p>
          <a:p>
            <a:pPr marL="0" indent="0" algn="ctr">
              <a:buFontTx/>
              <a:buNone/>
            </a:pPr>
            <a:endParaRPr lang="en-US" dirty="0">
              <a:latin typeface="Franklin Gothic Book" charset="0"/>
            </a:endParaRPr>
          </a:p>
          <a:p>
            <a:pPr marL="0" indent="0" algn="ctr">
              <a:buFontTx/>
              <a:buNone/>
            </a:pPr>
            <a:r>
              <a:rPr lang="es-419" b="1" dirty="0">
                <a:solidFill>
                  <a:srgbClr val="FF0000"/>
                </a:solidFill>
                <a:highlight>
                  <a:srgbClr val="FFFF00"/>
                </a:highlight>
                <a:latin typeface="Franklin Gothic Book" charset="0"/>
              </a:rPr>
              <a:t>&lt;Su nombre y organización&gt;</a:t>
            </a:r>
          </a:p>
          <a:p>
            <a:pPr marL="0" indent="0" algn="ctr">
              <a:buFontTx/>
              <a:buNone/>
            </a:pPr>
            <a:r>
              <a:rPr lang="es-419" b="1" dirty="0">
                <a:solidFill>
                  <a:srgbClr val="FF0000"/>
                </a:solidFill>
                <a:highlight>
                  <a:srgbClr val="FFFF00"/>
                </a:highlight>
                <a:latin typeface="Franklin Gothic Book" charset="0"/>
              </a:rPr>
              <a:t>&lt;Su correo electrónico/número de teléfono&gt;</a:t>
            </a:r>
          </a:p>
          <a:p>
            <a:pPr marL="0" indent="0" algn="ctr">
              <a:buFontTx/>
              <a:buNone/>
            </a:pPr>
            <a:endParaRPr lang="en-US" dirty="0">
              <a:latin typeface="Franklin Gothic Book" charset="0"/>
            </a:endParaRPr>
          </a:p>
          <a:p>
            <a:pPr marL="0" indent="0" algn="ctr">
              <a:buNone/>
            </a:pPr>
            <a:endParaRPr lang="en-US" sz="2400" dirty="0">
              <a:latin typeface="Franklin Gothic Book" charset="0"/>
            </a:endParaRPr>
          </a:p>
          <a:p>
            <a:pPr marL="0" indent="0" algn="ctr">
              <a:buFontTx/>
              <a:buNone/>
            </a:pPr>
            <a:r>
              <a:rPr lang="en-US" sz="2400" dirty="0">
                <a:latin typeface="Franklin Gothic Book" charset="0"/>
                <a:hlinkClick r:id="rId3"/>
              </a:rPr>
              <a:t>www.theconversationproject.org</a:t>
            </a:r>
            <a:endParaRPr lang="en-US" sz="2400" dirty="0">
              <a:latin typeface="Franklin Gothic Book" charset="0"/>
            </a:endParaRPr>
          </a:p>
        </p:txBody>
      </p:sp>
      <p:sp>
        <p:nvSpPr>
          <p:cNvPr id="286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p>
          <a:p>
            <a:pPr eaLnBrk="1" hangingPunct="1"/>
            <a:endParaRPr lang="en-US" dirty="0"/>
          </a:p>
        </p:txBody>
      </p:sp>
      <p:pic>
        <p:nvPicPr>
          <p:cNvPr id="6" name="Picture 1" descr="TCP Logo.PNG"/>
          <p:cNvPicPr>
            <a:picLocks noChangeAspect="1" noChangeArrowheads="1"/>
          </p:cNvPicPr>
          <p:nvPr/>
        </p:nvPicPr>
        <p:blipFill>
          <a:blip r:embed="rId4" cstate="print">
            <a:extLst>
              <a:ext uri="{28A0092B-C50C-407E-A947-70E740481C1C}">
                <a14:useLocalDpi xmlns:a14="http://schemas.microsoft.com/office/drawing/2010/main" val="0"/>
              </a:ext>
            </a:extLst>
          </a:blip>
          <a:srcRect t="38367" r="2039" b="37143"/>
          <a:stretch>
            <a:fillRect/>
          </a:stretch>
        </p:blipFill>
        <p:spPr bwMode="auto">
          <a:xfrm>
            <a:off x="0" y="6019800"/>
            <a:ext cx="3481754" cy="65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96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198221"/>
            <a:ext cx="5238750" cy="800100"/>
          </a:xfrm>
          <a:prstGeom prst="rect">
            <a:avLst/>
          </a:prstGeom>
          <a:solidFill>
            <a:schemeClr val="bg1">
              <a:lumMod val="65000"/>
            </a:schemeClr>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1200"/>
            <a:ext cx="9732133" cy="2521821"/>
          </a:xfrm>
          <a:prstGeom prst="rect">
            <a:avLst/>
          </a:prstGeom>
        </p:spPr>
      </p:pic>
      <p:sp>
        <p:nvSpPr>
          <p:cNvPr id="2" name="TextBox 1">
            <a:extLst>
              <a:ext uri="{FF2B5EF4-FFF2-40B4-BE49-F238E27FC236}">
                <a16:creationId xmlns:a16="http://schemas.microsoft.com/office/drawing/2014/main" id="{B8D79B1A-0A27-40B8-A2F3-EA94E95B2CDA}"/>
              </a:ext>
            </a:extLst>
          </p:cNvPr>
          <p:cNvSpPr txBox="1"/>
          <p:nvPr/>
        </p:nvSpPr>
        <p:spPr>
          <a:xfrm>
            <a:off x="1322766" y="2734278"/>
            <a:ext cx="6629400" cy="1015663"/>
          </a:xfrm>
          <a:prstGeom prst="rect">
            <a:avLst/>
          </a:prstGeom>
          <a:solidFill>
            <a:schemeClr val="tx1"/>
          </a:solidFill>
        </p:spPr>
        <p:txBody>
          <a:bodyPr wrap="square" rtlCol="0">
            <a:spAutoFit/>
          </a:bodyPr>
          <a:lstStyle/>
          <a:p>
            <a:pPr algn="ctr">
              <a:spcBef>
                <a:spcPts val="576"/>
              </a:spcBef>
            </a:pPr>
            <a:r>
              <a:rPr lang="es-419" sz="2000" dirty="0">
                <a:solidFill>
                  <a:schemeClr val="bg1"/>
                </a:solidFill>
              </a:rPr>
              <a:t>Una campaña de involucramiento público dedicada a asegurar que los deseos de todos para la atención al final de la vida sean </a:t>
            </a:r>
            <a:r>
              <a:rPr lang="es-419" sz="2000" b="1" dirty="0">
                <a:solidFill>
                  <a:schemeClr val="bg1"/>
                </a:solidFill>
              </a:rPr>
              <a:t>expresados y respetados.  </a:t>
            </a:r>
          </a:p>
        </p:txBody>
      </p:sp>
    </p:spTree>
    <p:extLst>
      <p:ext uri="{BB962C8B-B14F-4D97-AF65-F5344CB8AC3E}">
        <p14:creationId xmlns:p14="http://schemas.microsoft.com/office/powerpoint/2010/main" val="205575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3D608-993C-4A75-B5F3-A55C0BD79715}"/>
              </a:ext>
            </a:extLst>
          </p:cNvPr>
          <p:cNvSpPr>
            <a:spLocks noGrp="1"/>
          </p:cNvSpPr>
          <p:nvPr>
            <p:ph type="title"/>
          </p:nvPr>
        </p:nvSpPr>
        <p:spPr/>
        <p:txBody>
          <a:bodyPr/>
          <a:lstStyle/>
          <a:p>
            <a:r>
              <a:rPr lang="es-419" dirty="0"/>
              <a:t>Video de Diane Sawyer</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970FF-6123-42CA-A003-B0DD987502E2}" type="slidenum">
              <a:rPr kumimoji="0" lang="en-US" sz="1200" b="1" i="0" u="none" strike="noStrike" kern="1200" cap="none" spc="0" normalizeH="0" baseline="0" noProof="0" smtClean="0">
                <a:ln>
                  <a:noFill/>
                </a:ln>
                <a:solidFill>
                  <a:srgbClr val="8C9BA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8C9BA3"/>
              </a:solidFill>
              <a:effectLst/>
              <a:uLnTx/>
              <a:uFillTx/>
              <a:latin typeface="Arial" pitchFamily="34" charset="0"/>
              <a:ea typeface="+mn-ea"/>
              <a:cs typeface="Arial" pitchFamily="34" charset="0"/>
            </a:endParaRPr>
          </a:p>
        </p:txBody>
      </p:sp>
      <p:sp>
        <p:nvSpPr>
          <p:cNvPr id="10" name="Content Placeholder 9">
            <a:extLst>
              <a:ext uri="{FF2B5EF4-FFF2-40B4-BE49-F238E27FC236}">
                <a16:creationId xmlns:a16="http://schemas.microsoft.com/office/drawing/2014/main" id="{16CC456A-6F37-48EF-890B-F579A5710585}"/>
              </a:ext>
            </a:extLst>
          </p:cNvPr>
          <p:cNvSpPr>
            <a:spLocks noGrp="1"/>
          </p:cNvSpPr>
          <p:nvPr>
            <p:ph idx="1"/>
          </p:nvPr>
        </p:nvSpPr>
        <p:spPr/>
        <p:txBody>
          <a:bodyPr/>
          <a:lstStyle/>
          <a:p>
            <a:r>
              <a:rPr lang="en-US" dirty="0">
                <a:hlinkClick r:id="rId3"/>
              </a:rPr>
              <a:t>https://youtu.be/J1r0Xbh0UVo</a:t>
            </a:r>
            <a:endParaRPr lang="en-US" dirty="0"/>
          </a:p>
        </p:txBody>
      </p:sp>
    </p:spTree>
    <p:extLst>
      <p:ext uri="{BB962C8B-B14F-4D97-AF65-F5344CB8AC3E}">
        <p14:creationId xmlns:p14="http://schemas.microsoft.com/office/powerpoint/2010/main" val="162578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ouse">
            <a:extLst>
              <a:ext uri="{FF2B5EF4-FFF2-40B4-BE49-F238E27FC236}">
                <a16:creationId xmlns:a16="http://schemas.microsoft.com/office/drawing/2014/main" id="{B09C1612-178F-4728-9A74-C440195CF0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0268" y="3662180"/>
            <a:ext cx="2211346" cy="2211346"/>
          </a:xfrm>
          <a:prstGeom prst="rect">
            <a:avLst/>
          </a:prstGeom>
        </p:spPr>
      </p:pic>
      <p:sp>
        <p:nvSpPr>
          <p:cNvPr id="7" name="Rectangle 6">
            <a:extLst>
              <a:ext uri="{FF2B5EF4-FFF2-40B4-BE49-F238E27FC236}">
                <a16:creationId xmlns:a16="http://schemas.microsoft.com/office/drawing/2014/main" id="{05FEAADE-DF86-4DE9-B1FB-BC2B6D39FE96}"/>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19F209-3873-4DF0-8B1E-37A0D15ABF76}"/>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7</a:t>
            </a:r>
          </a:p>
        </p:txBody>
      </p:sp>
      <p:grpSp>
        <p:nvGrpSpPr>
          <p:cNvPr id="11" name="Group 10">
            <a:extLst>
              <a:ext uri="{FF2B5EF4-FFF2-40B4-BE49-F238E27FC236}">
                <a16:creationId xmlns:a16="http://schemas.microsoft.com/office/drawing/2014/main" id="{DD1F3509-FAE8-491E-AA2E-54B651939F3B}"/>
              </a:ext>
            </a:extLst>
          </p:cNvPr>
          <p:cNvGrpSpPr/>
          <p:nvPr/>
        </p:nvGrpSpPr>
        <p:grpSpPr>
          <a:xfrm rot="571785">
            <a:off x="3911508" y="788771"/>
            <a:ext cx="1509765" cy="2057400"/>
            <a:chOff x="3352800" y="756805"/>
            <a:chExt cx="1509765" cy="2057400"/>
          </a:xfrm>
        </p:grpSpPr>
        <p:sp>
          <p:nvSpPr>
            <p:cNvPr id="17" name="Rectangle 16">
              <a:extLst>
                <a:ext uri="{FF2B5EF4-FFF2-40B4-BE49-F238E27FC236}">
                  <a16:creationId xmlns:a16="http://schemas.microsoft.com/office/drawing/2014/main" id="{03CCEC9A-65E0-49A1-BAA2-0A82CCC57F0E}"/>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8EDD67-8CF1-46C3-9CB4-59F559975951}"/>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0</a:t>
              </a:r>
            </a:p>
          </p:txBody>
        </p:sp>
      </p:grpSp>
      <p:grpSp>
        <p:nvGrpSpPr>
          <p:cNvPr id="12" name="Group 11">
            <a:extLst>
              <a:ext uri="{FF2B5EF4-FFF2-40B4-BE49-F238E27FC236}">
                <a16:creationId xmlns:a16="http://schemas.microsoft.com/office/drawing/2014/main" id="{95D61CA3-C476-4827-88ED-B54BC3F47692}"/>
              </a:ext>
            </a:extLst>
          </p:cNvPr>
          <p:cNvGrpSpPr/>
          <p:nvPr/>
        </p:nvGrpSpPr>
        <p:grpSpPr>
          <a:xfrm>
            <a:off x="5440540" y="761854"/>
            <a:ext cx="1507732" cy="2057400"/>
            <a:chOff x="5253465" y="606649"/>
            <a:chExt cx="1507732" cy="2057400"/>
          </a:xfrm>
        </p:grpSpPr>
        <p:sp>
          <p:nvSpPr>
            <p:cNvPr id="18" name="Rectangle 17">
              <a:extLst>
                <a:ext uri="{FF2B5EF4-FFF2-40B4-BE49-F238E27FC236}">
                  <a16:creationId xmlns:a16="http://schemas.microsoft.com/office/drawing/2014/main" id="{E6CA7CF3-0115-4488-84B1-0DA2C246AC2F}"/>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9D21C4-FD2B-48C7-84E0-6F06F69ECEFF}"/>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21" name="TextBox 20">
            <a:extLst>
              <a:ext uri="{FF2B5EF4-FFF2-40B4-BE49-F238E27FC236}">
                <a16:creationId xmlns:a16="http://schemas.microsoft.com/office/drawing/2014/main" id="{9FEFD67B-A2E1-4ABC-9870-EF9797124A1A}"/>
              </a:ext>
            </a:extLst>
          </p:cNvPr>
          <p:cNvSpPr txBox="1"/>
          <p:nvPr/>
        </p:nvSpPr>
        <p:spPr>
          <a:xfrm>
            <a:off x="3931763" y="4553820"/>
            <a:ext cx="3809216" cy="400110"/>
          </a:xfrm>
          <a:prstGeom prst="rect">
            <a:avLst/>
          </a:prstGeom>
          <a:noFill/>
        </p:spPr>
        <p:txBody>
          <a:bodyPr wrap="square" rtlCol="0">
            <a:spAutoFit/>
          </a:bodyPr>
          <a:lstStyle/>
          <a:p>
            <a:pPr algn="ctr"/>
            <a:r>
              <a:rPr lang="es-419" sz="2000" dirty="0">
                <a:solidFill>
                  <a:srgbClr val="FFFFFF"/>
                </a:solidFill>
                <a:latin typeface="Arial Black" panose="020B0A04020102020204" pitchFamily="34" charset="0"/>
              </a:rPr>
              <a:t>QUIERE MORIR EN CASA. </a:t>
            </a:r>
          </a:p>
        </p:txBody>
      </p:sp>
      <p:pic>
        <p:nvPicPr>
          <p:cNvPr id="3" name="Graphic 2" descr="Car">
            <a:extLst>
              <a:ext uri="{FF2B5EF4-FFF2-40B4-BE49-F238E27FC236}">
                <a16:creationId xmlns:a16="http://schemas.microsoft.com/office/drawing/2014/main" id="{B91C648A-B215-432E-B9B1-2655B7BC10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2919" y="4974027"/>
            <a:ext cx="914400" cy="914400"/>
          </a:xfrm>
          <a:prstGeom prst="rect">
            <a:avLst/>
          </a:prstGeom>
        </p:spPr>
      </p:pic>
    </p:spTree>
    <p:extLst>
      <p:ext uri="{BB962C8B-B14F-4D97-AF65-F5344CB8AC3E}">
        <p14:creationId xmlns:p14="http://schemas.microsoft.com/office/powerpoint/2010/main" val="234908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14467" y="4553821"/>
            <a:ext cx="5188712" cy="1015663"/>
          </a:xfrm>
          <a:prstGeom prst="rect">
            <a:avLst/>
          </a:prstGeom>
          <a:noFill/>
        </p:spPr>
        <p:txBody>
          <a:bodyPr wrap="square" rtlCol="0">
            <a:spAutoFit/>
          </a:bodyPr>
          <a:lstStyle/>
          <a:p>
            <a:pPr algn="ctr"/>
            <a:r>
              <a:rPr lang="en-US" sz="2000" dirty="0">
                <a:solidFill>
                  <a:srgbClr val="FFFFFF"/>
                </a:solidFill>
                <a:latin typeface="Arial Black" panose="020B0A04020102020204" pitchFamily="34" charset="0"/>
              </a:rPr>
              <a:t>MUERE EN UNA CENTRO DE ATENCIÓN MÉDICA.</a:t>
            </a:r>
          </a:p>
          <a:p>
            <a:pPr algn="ctr"/>
            <a:endParaRPr lang="en-US" sz="2000" dirty="0">
              <a:solidFill>
                <a:srgbClr val="FFFFFF"/>
              </a:solidFill>
              <a:latin typeface="Arial Black" panose="020B0A04020102020204" pitchFamily="34" charset="0"/>
            </a:endParaRPr>
          </a:p>
        </p:txBody>
      </p:sp>
      <p:pic>
        <p:nvPicPr>
          <p:cNvPr id="3" name="Graphic 2" descr="Building">
            <a:extLst>
              <a:ext uri="{FF2B5EF4-FFF2-40B4-BE49-F238E27FC236}">
                <a16:creationId xmlns:a16="http://schemas.microsoft.com/office/drawing/2014/main" id="{FDE9D82A-589B-4F06-A4FC-71A78F25F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8752" y="3260509"/>
            <a:ext cx="2586623" cy="2586623"/>
          </a:xfrm>
          <a:prstGeom prst="rect">
            <a:avLst/>
          </a:prstGeom>
        </p:spPr>
      </p:pic>
      <p:sp>
        <p:nvSpPr>
          <p:cNvPr id="26" name="Rectangle 25">
            <a:extLst>
              <a:ext uri="{FF2B5EF4-FFF2-40B4-BE49-F238E27FC236}">
                <a16:creationId xmlns:a16="http://schemas.microsoft.com/office/drawing/2014/main" id="{4DFE4E21-477E-4A28-BBC4-F43431DA7748}"/>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ED78E89-384B-4DB4-B037-F0A1BB89A41B}"/>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7</a:t>
            </a:r>
          </a:p>
        </p:txBody>
      </p:sp>
      <p:grpSp>
        <p:nvGrpSpPr>
          <p:cNvPr id="28" name="Group 27">
            <a:extLst>
              <a:ext uri="{FF2B5EF4-FFF2-40B4-BE49-F238E27FC236}">
                <a16:creationId xmlns:a16="http://schemas.microsoft.com/office/drawing/2014/main" id="{12A7CFAE-6D92-4F12-B553-D80802B2C660}"/>
              </a:ext>
            </a:extLst>
          </p:cNvPr>
          <p:cNvGrpSpPr/>
          <p:nvPr/>
        </p:nvGrpSpPr>
        <p:grpSpPr>
          <a:xfrm rot="571785">
            <a:off x="3911508" y="788771"/>
            <a:ext cx="1509765" cy="2057400"/>
            <a:chOff x="3352800" y="756805"/>
            <a:chExt cx="1509765" cy="2057400"/>
          </a:xfrm>
        </p:grpSpPr>
        <p:sp>
          <p:nvSpPr>
            <p:cNvPr id="29" name="Rectangle 28">
              <a:extLst>
                <a:ext uri="{FF2B5EF4-FFF2-40B4-BE49-F238E27FC236}">
                  <a16:creationId xmlns:a16="http://schemas.microsoft.com/office/drawing/2014/main" id="{EC058F57-E680-4815-9934-DAAA46B8E9D5}"/>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B558DE-58EE-4E29-83CB-D4F8F4DEEE0A}"/>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0</a:t>
              </a:r>
            </a:p>
          </p:txBody>
        </p:sp>
      </p:grpSp>
      <p:grpSp>
        <p:nvGrpSpPr>
          <p:cNvPr id="31" name="Group 30">
            <a:extLst>
              <a:ext uri="{FF2B5EF4-FFF2-40B4-BE49-F238E27FC236}">
                <a16:creationId xmlns:a16="http://schemas.microsoft.com/office/drawing/2014/main" id="{3D86E51A-45F9-4157-A460-9223DD064337}"/>
              </a:ext>
            </a:extLst>
          </p:cNvPr>
          <p:cNvGrpSpPr/>
          <p:nvPr/>
        </p:nvGrpSpPr>
        <p:grpSpPr>
          <a:xfrm>
            <a:off x="5440540" y="761854"/>
            <a:ext cx="1507732" cy="2057400"/>
            <a:chOff x="5253465" y="606649"/>
            <a:chExt cx="1507732" cy="2057400"/>
          </a:xfrm>
        </p:grpSpPr>
        <p:sp>
          <p:nvSpPr>
            <p:cNvPr id="32" name="Rectangle 31">
              <a:extLst>
                <a:ext uri="{FF2B5EF4-FFF2-40B4-BE49-F238E27FC236}">
                  <a16:creationId xmlns:a16="http://schemas.microsoft.com/office/drawing/2014/main" id="{A6F33FBB-1E8E-4EA6-9721-FF9353DA5EC6}"/>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F7B7579-7D77-4CC1-B334-C35F9DD2B171}"/>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pic>
        <p:nvPicPr>
          <p:cNvPr id="9" name="Graphic 8" descr="Medical">
            <a:extLst>
              <a:ext uri="{FF2B5EF4-FFF2-40B4-BE49-F238E27FC236}">
                <a16:creationId xmlns:a16="http://schemas.microsoft.com/office/drawing/2014/main" id="{184E9185-6106-4A31-AB68-EECC0214E8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51243" y="3429000"/>
            <a:ext cx="401640" cy="401640"/>
          </a:xfrm>
          <a:prstGeom prst="rect">
            <a:avLst/>
          </a:prstGeom>
        </p:spPr>
      </p:pic>
      <p:pic>
        <p:nvPicPr>
          <p:cNvPr id="12" name="Graphic 11" descr="Truck">
            <a:extLst>
              <a:ext uri="{FF2B5EF4-FFF2-40B4-BE49-F238E27FC236}">
                <a16:creationId xmlns:a16="http://schemas.microsoft.com/office/drawing/2014/main" id="{B64ED449-5BB8-4B78-9A18-48EBED4AED5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1552" y="4953000"/>
            <a:ext cx="914400" cy="914400"/>
          </a:xfrm>
          <a:prstGeom prst="rect">
            <a:avLst/>
          </a:prstGeom>
        </p:spPr>
      </p:pic>
      <p:pic>
        <p:nvPicPr>
          <p:cNvPr id="21" name="Graphic 20" descr="Medical">
            <a:extLst>
              <a:ext uri="{FF2B5EF4-FFF2-40B4-BE49-F238E27FC236}">
                <a16:creationId xmlns:a16="http://schemas.microsoft.com/office/drawing/2014/main" id="{896D06BF-6288-4291-B240-C3DEF328A6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025" y="5190473"/>
            <a:ext cx="219727" cy="219727"/>
          </a:xfrm>
          <a:prstGeom prst="rect">
            <a:avLst/>
          </a:prstGeom>
        </p:spPr>
      </p:pic>
    </p:spTree>
    <p:extLst>
      <p:ext uri="{BB962C8B-B14F-4D97-AF65-F5344CB8AC3E}">
        <p14:creationId xmlns:p14="http://schemas.microsoft.com/office/powerpoint/2010/main" val="404462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C4ED48-E07F-412C-8C45-B53FFC6D2C54}"/>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266A12-FA93-43E0-9119-A083B73D863D}"/>
              </a:ext>
            </a:extLst>
          </p:cNvPr>
          <p:cNvGrpSpPr/>
          <p:nvPr/>
        </p:nvGrpSpPr>
        <p:grpSpPr>
          <a:xfrm rot="571785">
            <a:off x="3911508" y="788771"/>
            <a:ext cx="1509765" cy="2057400"/>
            <a:chOff x="3352800" y="756805"/>
            <a:chExt cx="1509765" cy="2057400"/>
          </a:xfrm>
        </p:grpSpPr>
        <p:sp>
          <p:nvSpPr>
            <p:cNvPr id="13" name="Rectangle 12">
              <a:extLst>
                <a:ext uri="{FF2B5EF4-FFF2-40B4-BE49-F238E27FC236}">
                  <a16:creationId xmlns:a16="http://schemas.microsoft.com/office/drawing/2014/main" id="{E4C02567-0062-4620-B862-4C73702DF0F8}"/>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E9C793-E045-4866-AB6B-3C3E1A4C9659}"/>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0</a:t>
              </a:r>
            </a:p>
          </p:txBody>
        </p:sp>
      </p:grpSp>
      <p:grpSp>
        <p:nvGrpSpPr>
          <p:cNvPr id="15" name="Group 14">
            <a:extLst>
              <a:ext uri="{FF2B5EF4-FFF2-40B4-BE49-F238E27FC236}">
                <a16:creationId xmlns:a16="http://schemas.microsoft.com/office/drawing/2014/main" id="{794953D3-B85A-4A61-93A4-CC18E141A968}"/>
              </a:ext>
            </a:extLst>
          </p:cNvPr>
          <p:cNvGrpSpPr/>
          <p:nvPr/>
        </p:nvGrpSpPr>
        <p:grpSpPr>
          <a:xfrm>
            <a:off x="5440540" y="761854"/>
            <a:ext cx="1507732" cy="2057400"/>
            <a:chOff x="5253465" y="606649"/>
            <a:chExt cx="1507732" cy="2057400"/>
          </a:xfrm>
        </p:grpSpPr>
        <p:sp>
          <p:nvSpPr>
            <p:cNvPr id="16" name="Rectangle 15">
              <a:extLst>
                <a:ext uri="{FF2B5EF4-FFF2-40B4-BE49-F238E27FC236}">
                  <a16:creationId xmlns:a16="http://schemas.microsoft.com/office/drawing/2014/main" id="{E68EDA75-3B38-40B9-8A92-DC1FDA878371}"/>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6D7D3D-4D8D-4686-8539-1B049EBC5A92}"/>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18" name="Rectangle 17">
            <a:extLst>
              <a:ext uri="{FF2B5EF4-FFF2-40B4-BE49-F238E27FC236}">
                <a16:creationId xmlns:a16="http://schemas.microsoft.com/office/drawing/2014/main" id="{6ABB28FF-9131-4600-B9E8-3878B0C02FB2}"/>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8</a:t>
            </a:r>
            <a:endParaRPr lang="en-US" sz="11000" b="1" cap="none" spc="0" dirty="0">
              <a:ln w="0"/>
              <a:solidFill>
                <a:schemeClr val="accent6">
                  <a:lumMod val="10000"/>
                </a:schemeClr>
              </a:solidFill>
            </a:endParaRPr>
          </a:p>
        </p:txBody>
      </p:sp>
      <p:pic>
        <p:nvPicPr>
          <p:cNvPr id="20" name="Graphic 19" descr="Stethoscope">
            <a:extLst>
              <a:ext uri="{FF2B5EF4-FFF2-40B4-BE49-F238E27FC236}">
                <a16:creationId xmlns:a16="http://schemas.microsoft.com/office/drawing/2014/main" id="{05B91B41-90AD-4B2C-9CCC-25AC3BA80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3429000"/>
            <a:ext cx="2209800" cy="2209800"/>
          </a:xfrm>
          <a:prstGeom prst="rect">
            <a:avLst/>
          </a:prstGeom>
        </p:spPr>
      </p:pic>
      <p:sp>
        <p:nvSpPr>
          <p:cNvPr id="21" name="TextBox 20">
            <a:extLst>
              <a:ext uri="{FF2B5EF4-FFF2-40B4-BE49-F238E27FC236}">
                <a16:creationId xmlns:a16="http://schemas.microsoft.com/office/drawing/2014/main" id="{B0D2AF52-291C-4028-B8CF-FECDAEA26CDA}"/>
              </a:ext>
            </a:extLst>
          </p:cNvPr>
          <p:cNvSpPr txBox="1"/>
          <p:nvPr/>
        </p:nvSpPr>
        <p:spPr>
          <a:xfrm>
            <a:off x="2514600" y="4267200"/>
            <a:ext cx="6172200" cy="1323439"/>
          </a:xfrm>
          <a:prstGeom prst="rect">
            <a:avLst/>
          </a:prstGeom>
          <a:noFill/>
        </p:spPr>
        <p:txBody>
          <a:bodyPr wrap="square" rtlCol="0">
            <a:spAutoFit/>
          </a:bodyPr>
          <a:lstStyle/>
          <a:p>
            <a:pPr algn="ctr"/>
            <a:r>
              <a:rPr lang="en-US" sz="2000" dirty="0">
                <a:solidFill>
                  <a:srgbClr val="FFFFFF"/>
                </a:solidFill>
                <a:latin typeface="Arial Black" panose="020B0A04020102020204" pitchFamily="34" charset="0"/>
              </a:rPr>
              <a:t>QUIERE HABLAR CON SU MÉDICO SOBRE SUS DESEOS PARA LA ATENCION AL FINAL DE LA VIDA </a:t>
            </a:r>
          </a:p>
          <a:p>
            <a:pPr algn="ctr"/>
            <a:endParaRPr lang="en-US" sz="2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27946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F8D4AD-697F-4FAA-9B45-698704922D6C}"/>
              </a:ext>
            </a:extLst>
          </p:cNvPr>
          <p:cNvSpPr/>
          <p:nvPr/>
        </p:nvSpPr>
        <p:spPr>
          <a:xfrm rot="21275769">
            <a:off x="2311730" y="744414"/>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F633C3A-0740-43FA-9521-B455C9B2AD6D}"/>
              </a:ext>
            </a:extLst>
          </p:cNvPr>
          <p:cNvGrpSpPr/>
          <p:nvPr/>
        </p:nvGrpSpPr>
        <p:grpSpPr>
          <a:xfrm rot="571785">
            <a:off x="3911508" y="788771"/>
            <a:ext cx="1509765" cy="2057400"/>
            <a:chOff x="3352800" y="756805"/>
            <a:chExt cx="1509765" cy="2057400"/>
          </a:xfrm>
        </p:grpSpPr>
        <p:sp>
          <p:nvSpPr>
            <p:cNvPr id="6" name="Rectangle 5">
              <a:extLst>
                <a:ext uri="{FF2B5EF4-FFF2-40B4-BE49-F238E27FC236}">
                  <a16:creationId xmlns:a16="http://schemas.microsoft.com/office/drawing/2014/main" id="{5EFF7B10-CD2E-4CBF-A225-92882A05F8A1}"/>
                </a:ext>
              </a:extLst>
            </p:cNvPr>
            <p:cNvSpPr/>
            <p:nvPr/>
          </p:nvSpPr>
          <p:spPr>
            <a:xfrm>
              <a:off x="3352800" y="756805"/>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3953C9-2FE1-400A-BA41-16B74DC0BE02}"/>
                </a:ext>
              </a:extLst>
            </p:cNvPr>
            <p:cNvSpPr/>
            <p:nvPr/>
          </p:nvSpPr>
          <p:spPr>
            <a:xfrm>
              <a:off x="3354833" y="867668"/>
              <a:ext cx="1507732" cy="1785104"/>
            </a:xfrm>
            <a:prstGeom prst="rect">
              <a:avLst/>
            </a:prstGeom>
            <a:noFill/>
          </p:spPr>
          <p:txBody>
            <a:bodyPr wrap="square" lIns="91440" tIns="45720" rIns="91440" bIns="45720">
              <a:spAutoFit/>
            </a:bodyPr>
            <a:lstStyle/>
            <a:p>
              <a:pPr algn="ctr"/>
              <a:r>
                <a:rPr lang="en-US" sz="11000" b="1" dirty="0">
                  <a:ln w="0"/>
                  <a:solidFill>
                    <a:schemeClr val="accent6">
                      <a:lumMod val="10000"/>
                    </a:schemeClr>
                  </a:solidFill>
                </a:rPr>
                <a:t>7</a:t>
              </a:r>
              <a:endParaRPr lang="en-US" sz="11000" b="1" cap="none" spc="0" dirty="0">
                <a:ln w="0"/>
                <a:solidFill>
                  <a:schemeClr val="accent6">
                    <a:lumMod val="10000"/>
                  </a:schemeClr>
                </a:solidFill>
              </a:endParaRPr>
            </a:p>
          </p:txBody>
        </p:sp>
      </p:grpSp>
      <p:grpSp>
        <p:nvGrpSpPr>
          <p:cNvPr id="8" name="Group 7">
            <a:extLst>
              <a:ext uri="{FF2B5EF4-FFF2-40B4-BE49-F238E27FC236}">
                <a16:creationId xmlns:a16="http://schemas.microsoft.com/office/drawing/2014/main" id="{D3189F1D-2395-492C-8117-4B0406E839D7}"/>
              </a:ext>
            </a:extLst>
          </p:cNvPr>
          <p:cNvGrpSpPr/>
          <p:nvPr/>
        </p:nvGrpSpPr>
        <p:grpSpPr>
          <a:xfrm>
            <a:off x="5440540" y="761854"/>
            <a:ext cx="1507732" cy="2057400"/>
            <a:chOff x="5253465" y="606649"/>
            <a:chExt cx="1507732" cy="2057400"/>
          </a:xfrm>
        </p:grpSpPr>
        <p:sp>
          <p:nvSpPr>
            <p:cNvPr id="9" name="Rectangle 8">
              <a:extLst>
                <a:ext uri="{FF2B5EF4-FFF2-40B4-BE49-F238E27FC236}">
                  <a16:creationId xmlns:a16="http://schemas.microsoft.com/office/drawing/2014/main" id="{B24FDD2F-E3EC-45EB-A689-3288B29B466C}"/>
                </a:ext>
              </a:extLst>
            </p:cNvPr>
            <p:cNvSpPr/>
            <p:nvPr/>
          </p:nvSpPr>
          <p:spPr>
            <a:xfrm rot="21073668">
              <a:off x="5253465" y="606649"/>
              <a:ext cx="1507732" cy="205740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9E0671-0204-43BC-83C5-9062D35511CE}"/>
                </a:ext>
              </a:extLst>
            </p:cNvPr>
            <p:cNvSpPr/>
            <p:nvPr/>
          </p:nvSpPr>
          <p:spPr>
            <a:xfrm rot="21073668">
              <a:off x="5253465" y="760428"/>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a:t>
              </a:r>
            </a:p>
          </p:txBody>
        </p:sp>
      </p:grpSp>
      <p:sp>
        <p:nvSpPr>
          <p:cNvPr id="11" name="Rectangle 10">
            <a:extLst>
              <a:ext uri="{FF2B5EF4-FFF2-40B4-BE49-F238E27FC236}">
                <a16:creationId xmlns:a16="http://schemas.microsoft.com/office/drawing/2014/main" id="{4545A73C-3E0B-48C6-A523-29E4CF6E1D1C}"/>
              </a:ext>
            </a:extLst>
          </p:cNvPr>
          <p:cNvSpPr/>
          <p:nvPr/>
        </p:nvSpPr>
        <p:spPr>
          <a:xfrm rot="21275769">
            <a:off x="2311730" y="880562"/>
            <a:ext cx="1507732" cy="1785104"/>
          </a:xfrm>
          <a:prstGeom prst="rect">
            <a:avLst/>
          </a:prstGeom>
          <a:noFill/>
        </p:spPr>
        <p:txBody>
          <a:bodyPr wrap="square" lIns="91440" tIns="45720" rIns="91440" bIns="45720">
            <a:spAutoFit/>
          </a:bodyPr>
          <a:lstStyle/>
          <a:p>
            <a:pPr algn="ctr"/>
            <a:r>
              <a:rPr lang="en-US" sz="11000" b="1" cap="none" spc="0" dirty="0">
                <a:ln w="0"/>
                <a:solidFill>
                  <a:schemeClr val="accent6">
                    <a:lumMod val="10000"/>
                  </a:schemeClr>
                </a:solidFill>
              </a:rPr>
              <a:t>1</a:t>
            </a:r>
          </a:p>
        </p:txBody>
      </p:sp>
      <p:pic>
        <p:nvPicPr>
          <p:cNvPr id="17" name="Graphic 16" descr="Stethoscope">
            <a:extLst>
              <a:ext uri="{FF2B5EF4-FFF2-40B4-BE49-F238E27FC236}">
                <a16:creationId xmlns:a16="http://schemas.microsoft.com/office/drawing/2014/main" id="{CDE96C5A-BBA6-4087-AD20-11AADA929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3429000"/>
            <a:ext cx="2209800" cy="2209800"/>
          </a:xfrm>
          <a:prstGeom prst="rect">
            <a:avLst/>
          </a:prstGeom>
        </p:spPr>
      </p:pic>
      <p:sp>
        <p:nvSpPr>
          <p:cNvPr id="18" name="TextBox 17">
            <a:extLst>
              <a:ext uri="{FF2B5EF4-FFF2-40B4-BE49-F238E27FC236}">
                <a16:creationId xmlns:a16="http://schemas.microsoft.com/office/drawing/2014/main" id="{D9BBBB1C-7033-40F0-BF6B-9C155BF2CCC7}"/>
              </a:ext>
            </a:extLst>
          </p:cNvPr>
          <p:cNvSpPr txBox="1"/>
          <p:nvPr/>
        </p:nvSpPr>
        <p:spPr>
          <a:xfrm>
            <a:off x="2971800" y="4267200"/>
            <a:ext cx="5181600" cy="1323439"/>
          </a:xfrm>
          <a:prstGeom prst="rect">
            <a:avLst/>
          </a:prstGeom>
          <a:noFill/>
        </p:spPr>
        <p:txBody>
          <a:bodyPr wrap="square" rtlCol="0">
            <a:spAutoFit/>
          </a:bodyPr>
          <a:lstStyle/>
          <a:p>
            <a:r>
              <a:rPr lang="en-US" sz="2000" dirty="0">
                <a:solidFill>
                  <a:prstClr val="white"/>
                </a:solidFill>
                <a:latin typeface="Arial Black" panose="020B0A04020102020204" pitchFamily="34" charset="0"/>
              </a:rPr>
              <a:t>HA TENIDO UNA CONVERSACIÓN CON SU MÉDICO.</a:t>
            </a:r>
          </a:p>
          <a:p>
            <a:pPr algn="ctr"/>
            <a:endParaRPr lang="en-US" sz="2000" dirty="0">
              <a:solidFill>
                <a:srgbClr val="FFFFFF"/>
              </a:solidFill>
              <a:latin typeface="Arial Black" panose="020B0A04020102020204" pitchFamily="34" charset="0"/>
            </a:endParaRPr>
          </a:p>
          <a:p>
            <a:pPr algn="ctr"/>
            <a:endParaRPr lang="en-US" sz="2000" dirty="0">
              <a:solidFill>
                <a:srgbClr val="FFFFFF"/>
              </a:solidFill>
              <a:latin typeface="Arial Black" panose="020B0A04020102020204" pitchFamily="34" charset="0"/>
            </a:endParaRPr>
          </a:p>
        </p:txBody>
      </p:sp>
      <p:grpSp>
        <p:nvGrpSpPr>
          <p:cNvPr id="20" name="Group 19">
            <a:extLst>
              <a:ext uri="{FF2B5EF4-FFF2-40B4-BE49-F238E27FC236}">
                <a16:creationId xmlns:a16="http://schemas.microsoft.com/office/drawing/2014/main" id="{1AB4D4FD-810F-4564-9FB8-3455493CEE6B}"/>
              </a:ext>
            </a:extLst>
          </p:cNvPr>
          <p:cNvGrpSpPr/>
          <p:nvPr/>
        </p:nvGrpSpPr>
        <p:grpSpPr>
          <a:xfrm>
            <a:off x="-298015" y="635918"/>
            <a:ext cx="2553217" cy="2793082"/>
            <a:chOff x="-298015" y="677989"/>
            <a:chExt cx="2553217" cy="2793082"/>
          </a:xfrm>
        </p:grpSpPr>
        <p:pic>
          <p:nvPicPr>
            <p:cNvPr id="21" name="Picture 4" descr="Related image">
              <a:extLst>
                <a:ext uri="{FF2B5EF4-FFF2-40B4-BE49-F238E27FC236}">
                  <a16:creationId xmlns:a16="http://schemas.microsoft.com/office/drawing/2014/main" id="{EE533195-0480-4DB8-AFF0-B6A058EB3BD6}"/>
                </a:ext>
              </a:extLst>
            </p:cNvPr>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97029" y="677989"/>
              <a:ext cx="2158173" cy="27930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82F8CB2D-4EB2-410D-9B48-06119BE7DFEA}"/>
                </a:ext>
              </a:extLst>
            </p:cNvPr>
            <p:cNvSpPr/>
            <p:nvPr/>
          </p:nvSpPr>
          <p:spPr>
            <a:xfrm rot="285511">
              <a:off x="-298015" y="1578041"/>
              <a:ext cx="2424829" cy="584775"/>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DB6C27"/>
                  </a:solidFill>
                  <a:effectLst>
                    <a:outerShdw blurRad="12700" dist="38100" dir="2700000" algn="tl" rotWithShape="0">
                      <a:schemeClr val="bg1">
                        <a:lumMod val="50000"/>
                      </a:schemeClr>
                    </a:outerShdw>
                  </a:effectLst>
                </a:rPr>
                <a:t>MASS</a:t>
              </a:r>
            </a:p>
          </p:txBody>
        </p:sp>
      </p:grpSp>
    </p:spTree>
    <p:extLst>
      <p:ext uri="{BB962C8B-B14F-4D97-AF65-F5344CB8AC3E}">
        <p14:creationId xmlns:p14="http://schemas.microsoft.com/office/powerpoint/2010/main" val="4133376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IHI_Theme_jan_2013">
  <a:themeElements>
    <a:clrScheme name="IHI - Jan 2013">
      <a:dk1>
        <a:srgbClr val="455660"/>
      </a:dk1>
      <a:lt1>
        <a:srgbClr val="FFFFFF"/>
      </a:lt1>
      <a:dk2>
        <a:srgbClr val="00A0AF"/>
      </a:dk2>
      <a:lt2>
        <a:srgbClr val="8CC63E"/>
      </a:lt2>
      <a:accent1>
        <a:srgbClr val="7299C6"/>
      </a:accent1>
      <a:accent2>
        <a:srgbClr val="0194D3"/>
      </a:accent2>
      <a:accent3>
        <a:srgbClr val="72C6A1"/>
      </a:accent3>
      <a:accent4>
        <a:srgbClr val="9CD4E4"/>
      </a:accent4>
      <a:accent5>
        <a:srgbClr val="777779"/>
      </a:accent5>
      <a:accent6>
        <a:srgbClr val="DFE0CE"/>
      </a:accent6>
      <a:hlink>
        <a:srgbClr val="009EC2"/>
      </a:hlink>
      <a:folHlink>
        <a:srgbClr val="009E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7472" indent="-347472">
          <a:spcBef>
            <a:spcPts val="576"/>
          </a:spcBef>
          <a:buBlip>
            <a:blip xmlns:r="http://schemas.openxmlformats.org/officeDocument/2006/relationships" r:embed="rId1"/>
          </a:buBlip>
          <a:defRPr dirty="0" err="1" smtClean="0"/>
        </a:defPPr>
      </a:lstStyle>
    </a:txDef>
  </a:objectDefaults>
  <a:extraClrSchemeLst/>
</a:theme>
</file>

<file path=ppt/theme/theme2.xml><?xml version="1.0" encoding="utf-8"?>
<a:theme xmlns:a="http://schemas.openxmlformats.org/drawingml/2006/main" name="IHI Template Theme">
  <a:themeElements>
    <a:clrScheme name="IHI">
      <a:dk1>
        <a:srgbClr val="45545F"/>
      </a:dk1>
      <a:lt1>
        <a:srgbClr val="FFFFFF"/>
      </a:lt1>
      <a:dk2>
        <a:srgbClr val="00A0AF"/>
      </a:dk2>
      <a:lt2>
        <a:srgbClr val="8CC63E"/>
      </a:lt2>
      <a:accent1>
        <a:srgbClr val="7299C6"/>
      </a:accent1>
      <a:accent2>
        <a:srgbClr val="0194D3"/>
      </a:accent2>
      <a:accent3>
        <a:srgbClr val="72C6A1"/>
      </a:accent3>
      <a:accent4>
        <a:srgbClr val="9CD4E4"/>
      </a:accent4>
      <a:accent5>
        <a:srgbClr val="777779"/>
      </a:accent5>
      <a:accent6>
        <a:srgbClr val="DFE0CE"/>
      </a:accent6>
      <a:hlink>
        <a:srgbClr val="009EC2"/>
      </a:hlink>
      <a:folHlink>
        <a:srgbClr val="009E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HI Template Theme">
  <a:themeElements>
    <a:clrScheme name="IHI">
      <a:dk1>
        <a:srgbClr val="45545F"/>
      </a:dk1>
      <a:lt1>
        <a:srgbClr val="FFFFFF"/>
      </a:lt1>
      <a:dk2>
        <a:srgbClr val="00A0AF"/>
      </a:dk2>
      <a:lt2>
        <a:srgbClr val="8CC63E"/>
      </a:lt2>
      <a:accent1>
        <a:srgbClr val="7299C6"/>
      </a:accent1>
      <a:accent2>
        <a:srgbClr val="0194D3"/>
      </a:accent2>
      <a:accent3>
        <a:srgbClr val="72C6A1"/>
      </a:accent3>
      <a:accent4>
        <a:srgbClr val="9CD4E4"/>
      </a:accent4>
      <a:accent5>
        <a:srgbClr val="777779"/>
      </a:accent5>
      <a:accent6>
        <a:srgbClr val="DFE0CE"/>
      </a:accent6>
      <a:hlink>
        <a:srgbClr val="009EC2"/>
      </a:hlink>
      <a:folHlink>
        <a:srgbClr val="009E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6451</Words>
  <Application>Microsoft Office PowerPoint</Application>
  <PresentationFormat>On-screen Show (4:3)</PresentationFormat>
  <Paragraphs>415</Paragraphs>
  <Slides>34</Slides>
  <Notes>33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ＭＳ Ｐゴシック</vt:lpstr>
      <vt:lpstr>Arial</vt:lpstr>
      <vt:lpstr>Arial Black</vt:lpstr>
      <vt:lpstr>Calibri</vt:lpstr>
      <vt:lpstr>Cambria</vt:lpstr>
      <vt:lpstr>Franklin Gothic Book</vt:lpstr>
      <vt:lpstr>IHI_Theme_jan_2013</vt:lpstr>
      <vt:lpstr>IHI Template Theme</vt:lpstr>
      <vt:lpstr>1_IHI Template Theme</vt:lpstr>
      <vt:lpstr>PowerPoint Presentation</vt:lpstr>
      <vt:lpstr>Mi Historia</vt:lpstr>
      <vt:lpstr>Presentaciones e Historias</vt:lpstr>
      <vt:lpstr>PowerPoint Presentation</vt:lpstr>
      <vt:lpstr>Video de Diane Sawyer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“Nuestra meta principal no es una muerte buena sino una vida buena, hasta el último momento.”       ~ Atul Gawande</vt:lpstr>
      <vt:lpstr>PowerPoint Presentation</vt:lpstr>
      <vt:lpstr>La Continuación de la Conversación</vt:lpstr>
      <vt:lpstr>Nuestro sitio de web</vt:lpstr>
      <vt:lpstr>Nuestras Herramientas</vt:lpstr>
      <vt:lpstr>La conversación empieza con usted</vt:lpstr>
      <vt:lpstr>Poniendo la mesa</vt:lpstr>
      <vt:lpstr>The Starter Kit: Preparation</vt:lpstr>
      <vt:lpstr>Lo qué importa para mí…</vt:lpstr>
      <vt:lpstr>PowerPoint Presentation</vt:lpstr>
      <vt:lpstr>PowerPoint Presentation</vt:lpstr>
      <vt:lpstr>PowerPoint Presentation</vt:lpstr>
      <vt:lpstr>Cuándo debe tener “La Conversación”</vt:lpstr>
      <vt:lpstr>¿Qué aprendió usted? </vt:lpstr>
      <vt:lpstr>Cómo empezar</vt:lpstr>
      <vt:lpstr>Video: La práctica hace la perfección</vt:lpstr>
      <vt:lpstr>Opcional: Temas adicionales</vt:lpstr>
      <vt:lpstr>Consejos prácticos</vt:lpstr>
      <vt:lpstr>Seguimiento en acción</vt:lpstr>
      <vt:lpstr>No te preocupes – está bien:  Una carta a mi familia</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Lynsey Marcone</dc:creator>
  <cp:lastModifiedBy>Gabriella Rao</cp:lastModifiedBy>
  <cp:revision>868</cp:revision>
  <cp:lastPrinted>2015-10-05T16:23:47Z</cp:lastPrinted>
  <dcterms:created xsi:type="dcterms:W3CDTF">2012-10-24T13:24:45Z</dcterms:created>
  <dcterms:modified xsi:type="dcterms:W3CDTF">2019-03-25T19:10:33Z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IHI_powerpoint_6</vt:lpwstr>
  </property>
  <property fmtid="{D5CDD505-2E9C-101B-9397-08002B2CF9AE}" pid="4" name="ArticulateGUID">
    <vt:lpwstr>2B4175BC-32EA-4689-949D-2EEE0754EF15</vt:lpwstr>
  </property>
  <property fmtid="{D5CDD505-2E9C-101B-9397-08002B2CF9AE}" pid="5" name="ArticulateProjectFull">
    <vt:lpwstr>\\psf\Home\Dropbox\pixels2picas (1)\CXO communications\IHI_Powerpoint\IHI_powerpoint_nov8_v5.ppta</vt:lpwstr>
  </property>
</Properties>
</file>